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3.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74" r:id="rId5"/>
    <p:sldId id="279" r:id="rId6"/>
    <p:sldId id="259" r:id="rId7"/>
    <p:sldId id="261" r:id="rId8"/>
    <p:sldId id="275" r:id="rId9"/>
    <p:sldId id="276" r:id="rId10"/>
    <p:sldId id="277" r:id="rId11"/>
    <p:sldId id="278" r:id="rId12"/>
    <p:sldId id="262" r:id="rId13"/>
    <p:sldId id="263" r:id="rId14"/>
    <p:sldId id="264" r:id="rId15"/>
    <p:sldId id="265" r:id="rId16"/>
    <p:sldId id="266" r:id="rId17"/>
    <p:sldId id="268" r:id="rId18"/>
    <p:sldId id="273" r:id="rId1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36"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4536A"/>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4536A"/>
                </a:solidFill>
                <a:latin typeface="Calibri Light"/>
                <a:cs typeface="Calibri Light"/>
              </a:defRPr>
            </a:lvl1pPr>
          </a:lstStyle>
          <a:p>
            <a:endParaRPr/>
          </a:p>
        </p:txBody>
      </p:sp>
      <p:sp>
        <p:nvSpPr>
          <p:cNvPr id="3" name="Holder 3"/>
          <p:cNvSpPr>
            <a:spLocks noGrp="1"/>
          </p:cNvSpPr>
          <p:nvPr>
            <p:ph sz="half" idx="2"/>
          </p:nvPr>
        </p:nvSpPr>
        <p:spPr>
          <a:xfrm>
            <a:off x="535940" y="1721866"/>
            <a:ext cx="2480945" cy="4545965"/>
          </a:xfrm>
          <a:prstGeom prst="rect">
            <a:avLst/>
          </a:prstGeom>
        </p:spPr>
        <p:txBody>
          <a:bodyPr wrap="square" lIns="0" tIns="0" rIns="0" bIns="0">
            <a:spAutoFit/>
          </a:bodyPr>
          <a:lstStyle>
            <a:lvl1pPr>
              <a:defRPr sz="1100" b="0" i="0">
                <a:solidFill>
                  <a:schemeClr val="tx1"/>
                </a:solidFill>
                <a:latin typeface="Calibri Light"/>
                <a:cs typeface="Calibri Light"/>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4536A"/>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3999" cy="6857997"/>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983994" y="1190497"/>
            <a:ext cx="5176011" cy="330200"/>
          </a:xfrm>
          <a:prstGeom prst="rect">
            <a:avLst/>
          </a:prstGeom>
        </p:spPr>
        <p:txBody>
          <a:bodyPr wrap="square" lIns="0" tIns="0" rIns="0" bIns="0">
            <a:spAutoFit/>
          </a:bodyPr>
          <a:lstStyle>
            <a:lvl1pPr>
              <a:defRPr sz="2000" b="0" i="0">
                <a:solidFill>
                  <a:srgbClr val="44536A"/>
                </a:solidFill>
                <a:latin typeface="Calibri Light"/>
                <a:cs typeface="Calibri Light"/>
              </a:defRPr>
            </a:lvl1pPr>
          </a:lstStyle>
          <a:p>
            <a:endParaRPr/>
          </a:p>
        </p:txBody>
      </p:sp>
      <p:sp>
        <p:nvSpPr>
          <p:cNvPr id="3" name="Holder 3"/>
          <p:cNvSpPr>
            <a:spLocks noGrp="1"/>
          </p:cNvSpPr>
          <p:nvPr>
            <p:ph type="body" idx="1"/>
          </p:nvPr>
        </p:nvSpPr>
        <p:spPr>
          <a:xfrm>
            <a:off x="839469" y="3210560"/>
            <a:ext cx="7465060" cy="313817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5/9/2024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 Id="rId9"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6.jp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3.jpg"/><Relationship Id="rId7" Type="http://schemas.openxmlformats.org/officeDocument/2006/relationships/image" Target="../media/image16.jp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6.jpg"/><Relationship Id="rId4" Type="http://schemas.openxmlformats.org/officeDocument/2006/relationships/image" Target="../media/image24.png"/><Relationship Id="rId9" Type="http://schemas.openxmlformats.org/officeDocument/2006/relationships/image" Target="../media/image5.jpg"/></Relationships>
</file>

<file path=ppt/slides/_rels/slide18.xml.rels><?xml version="1.0" encoding="UTF-8" standalone="yes"?>
<Relationships xmlns="http://schemas.openxmlformats.org/package/2006/relationships"><Relationship Id="rId8" Type="http://schemas.openxmlformats.org/officeDocument/2006/relationships/hyperlink" Target="mailto:sales@cillages.com" TargetMode="External"/><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jpg"/><Relationship Id="rId1" Type="http://schemas.openxmlformats.org/officeDocument/2006/relationships/slideLayout" Target="../slideLayouts/slideLayout5.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1600200"/>
            <a:ext cx="5867400" cy="1589531"/>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124200" y="5867400"/>
            <a:ext cx="2230755" cy="640560"/>
          </a:xfrm>
          <a:prstGeom prst="rect">
            <a:avLst/>
          </a:prstGeom>
          <a:ln>
            <a:noFill/>
          </a:ln>
        </p:spPr>
        <p:txBody>
          <a:bodyPr vert="horz" wrap="square" lIns="0" tIns="12065" rIns="0" bIns="0" rtlCol="0">
            <a:spAutoFit/>
          </a:bodyPr>
          <a:lstStyle/>
          <a:p>
            <a:pPr marL="12700" marR="5080" algn="ctr">
              <a:lnSpc>
                <a:spcPct val="100000"/>
              </a:lnSpc>
              <a:spcBef>
                <a:spcPts val="95"/>
              </a:spcBef>
            </a:pPr>
            <a:r>
              <a:rPr sz="2000" spc="-10" dirty="0">
                <a:latin typeface="Calibri"/>
                <a:cs typeface="Calibri"/>
              </a:rPr>
              <a:t>Cillages </a:t>
            </a:r>
            <a:r>
              <a:rPr sz="2000" spc="-15" dirty="0">
                <a:latin typeface="Calibri"/>
                <a:cs typeface="Calibri"/>
              </a:rPr>
              <a:t>Infra </a:t>
            </a:r>
            <a:r>
              <a:rPr sz="2000" dirty="0">
                <a:latin typeface="Calibri"/>
                <a:cs typeface="Calibri"/>
              </a:rPr>
              <a:t>Pvt. </a:t>
            </a:r>
            <a:r>
              <a:rPr sz="2000" spc="-20" dirty="0">
                <a:latin typeface="Calibri"/>
                <a:cs typeface="Calibri"/>
              </a:rPr>
              <a:t>Ltd</a:t>
            </a:r>
            <a:endParaRPr lang="en-US" sz="2000" spc="-20" dirty="0">
              <a:latin typeface="Calibri"/>
              <a:cs typeface="Calibri"/>
            </a:endParaRPr>
          </a:p>
          <a:p>
            <a:pPr marL="12700" marR="5080" algn="ctr">
              <a:lnSpc>
                <a:spcPct val="100000"/>
              </a:lnSpc>
              <a:spcBef>
                <a:spcPts val="95"/>
              </a:spcBef>
            </a:pPr>
            <a:r>
              <a:rPr lang="en-IN" sz="2000" spc="-20" dirty="0">
                <a:latin typeface="Calibri"/>
                <a:cs typeface="Calibri"/>
              </a:rPr>
              <a:t>Mumbai, India</a:t>
            </a:r>
            <a:r>
              <a:rPr sz="2000" spc="-20" dirty="0">
                <a:latin typeface="Calibri"/>
                <a:cs typeface="Calibri"/>
              </a:rPr>
              <a:t> </a:t>
            </a:r>
            <a:endParaRPr sz="2000" dirty="0">
              <a:latin typeface="Calibri"/>
              <a:cs typeface="Calibri"/>
            </a:endParaRPr>
          </a:p>
        </p:txBody>
      </p:sp>
      <p:sp>
        <p:nvSpPr>
          <p:cNvPr id="4" name="object 4"/>
          <p:cNvSpPr txBox="1"/>
          <p:nvPr/>
        </p:nvSpPr>
        <p:spPr>
          <a:xfrm>
            <a:off x="1638300" y="4288832"/>
            <a:ext cx="5867399" cy="1002197"/>
          </a:xfrm>
          <a:prstGeom prst="rect">
            <a:avLst/>
          </a:prstGeom>
        </p:spPr>
        <p:txBody>
          <a:bodyPr vert="horz" wrap="square" lIns="0" tIns="34925" rIns="0" bIns="0" rtlCol="0">
            <a:spAutoFit/>
          </a:bodyPr>
          <a:lstStyle/>
          <a:p>
            <a:pPr marL="635" algn="ctr">
              <a:lnSpc>
                <a:spcPct val="100000"/>
              </a:lnSpc>
              <a:spcBef>
                <a:spcPts val="275"/>
              </a:spcBef>
            </a:pPr>
            <a:r>
              <a:rPr sz="2400" dirty="0">
                <a:solidFill>
                  <a:srgbClr val="385622"/>
                </a:solidFill>
                <a:latin typeface="Calibri"/>
                <a:cs typeface="Calibri"/>
              </a:rPr>
              <a:t>PMC</a:t>
            </a:r>
            <a:r>
              <a:rPr lang="en-US" sz="2400" dirty="0">
                <a:solidFill>
                  <a:srgbClr val="385622"/>
                </a:solidFill>
                <a:latin typeface="Calibri"/>
                <a:cs typeface="Calibri"/>
              </a:rPr>
              <a:t>, </a:t>
            </a:r>
            <a:r>
              <a:rPr sz="2400" spc="-5" dirty="0">
                <a:solidFill>
                  <a:srgbClr val="385622"/>
                </a:solidFill>
                <a:latin typeface="Calibri"/>
                <a:cs typeface="Calibri"/>
              </a:rPr>
              <a:t>EPC</a:t>
            </a:r>
            <a:r>
              <a:rPr lang="en-US" sz="2400" spc="-5" dirty="0">
                <a:solidFill>
                  <a:srgbClr val="385622"/>
                </a:solidFill>
                <a:latin typeface="Calibri"/>
                <a:cs typeface="Calibri"/>
              </a:rPr>
              <a:t>, DEVELOPMENT MANAGEMENT </a:t>
            </a:r>
            <a:r>
              <a:rPr sz="2400" spc="-15" dirty="0">
                <a:solidFill>
                  <a:srgbClr val="385622"/>
                </a:solidFill>
                <a:latin typeface="Calibri"/>
                <a:cs typeface="Calibri"/>
              </a:rPr>
              <a:t>SERVICES</a:t>
            </a:r>
            <a:endParaRPr sz="2400" dirty="0">
              <a:latin typeface="Calibri"/>
              <a:cs typeface="Calibri"/>
            </a:endParaRPr>
          </a:p>
          <a:p>
            <a:pPr algn="ctr">
              <a:lnSpc>
                <a:spcPct val="100000"/>
              </a:lnSpc>
              <a:spcBef>
                <a:spcPts val="85"/>
              </a:spcBef>
            </a:pPr>
            <a:r>
              <a:rPr sz="1400" b="1" spc="-5" dirty="0">
                <a:solidFill>
                  <a:schemeClr val="accent3">
                    <a:lumMod val="50000"/>
                  </a:schemeClr>
                </a:solidFill>
                <a:latin typeface="Calibri"/>
                <a:cs typeface="Calibri"/>
              </a:rPr>
              <a:t>With </a:t>
            </a:r>
            <a:r>
              <a:rPr sz="1400" b="1" spc="-10" dirty="0">
                <a:solidFill>
                  <a:schemeClr val="accent3">
                    <a:lumMod val="50000"/>
                  </a:schemeClr>
                </a:solidFill>
                <a:latin typeface="Calibri"/>
                <a:cs typeface="Calibri"/>
              </a:rPr>
              <a:t>ESG (Environmental, </a:t>
            </a:r>
            <a:r>
              <a:rPr sz="1400" b="1" spc="-5" dirty="0">
                <a:solidFill>
                  <a:schemeClr val="accent3">
                    <a:lumMod val="50000"/>
                  </a:schemeClr>
                </a:solidFill>
                <a:latin typeface="Calibri"/>
                <a:cs typeface="Calibri"/>
              </a:rPr>
              <a:t>Social &amp; Governance</a:t>
            </a:r>
            <a:r>
              <a:rPr sz="1400" b="1" spc="85" dirty="0">
                <a:solidFill>
                  <a:schemeClr val="accent3">
                    <a:lumMod val="50000"/>
                  </a:schemeClr>
                </a:solidFill>
                <a:latin typeface="Calibri"/>
                <a:cs typeface="Calibri"/>
              </a:rPr>
              <a:t> </a:t>
            </a:r>
            <a:r>
              <a:rPr sz="1400" b="1" spc="-5" dirty="0">
                <a:solidFill>
                  <a:schemeClr val="accent3">
                    <a:lumMod val="50000"/>
                  </a:schemeClr>
                </a:solidFill>
                <a:latin typeface="Calibri"/>
                <a:cs typeface="Calibri"/>
              </a:rPr>
              <a:t>guidance)</a:t>
            </a:r>
            <a:endParaRPr sz="1400" b="1" dirty="0">
              <a:solidFill>
                <a:schemeClr val="accent3">
                  <a:lumMod val="50000"/>
                </a:schemeClr>
              </a:solidFill>
              <a:latin typeface="Calibri"/>
              <a:cs typeface="Calibri"/>
            </a:endParaRPr>
          </a:p>
        </p:txBody>
      </p:sp>
      <p:pic>
        <p:nvPicPr>
          <p:cNvPr id="7" name="Picture 6">
            <a:extLst>
              <a:ext uri="{FF2B5EF4-FFF2-40B4-BE49-F238E27FC236}">
                <a16:creationId xmlns:a16="http://schemas.microsoft.com/office/drawing/2014/main" id="{2D84C417-CF28-8575-B6C6-E2C5BF72D92D}"/>
              </a:ext>
            </a:extLst>
          </p:cNvPr>
          <p:cNvPicPr>
            <a:picLocks noChangeAspect="1"/>
          </p:cNvPicPr>
          <p:nvPr/>
        </p:nvPicPr>
        <p:blipFill>
          <a:blip r:embed="rId3">
            <a:alphaModFix amt="34000"/>
            <a:extLst>
              <a:ext uri="{28A0092B-C50C-407E-A947-70E740481C1C}">
                <a14:useLocalDpi xmlns:a14="http://schemas.microsoft.com/office/drawing/2010/main" val="0"/>
              </a:ext>
            </a:extLst>
          </a:blip>
          <a:stretch>
            <a:fillRect/>
          </a:stretch>
        </p:blipFill>
        <p:spPr>
          <a:xfrm>
            <a:off x="-12290" y="0"/>
            <a:ext cx="9144000" cy="4143375"/>
          </a:xfrm>
          <a:prstGeom prst="rect">
            <a:avLst/>
          </a:prstGeom>
        </p:spPr>
      </p:pic>
      <p:sp>
        <p:nvSpPr>
          <p:cNvPr id="9" name="TextBox 8">
            <a:extLst>
              <a:ext uri="{FF2B5EF4-FFF2-40B4-BE49-F238E27FC236}">
                <a16:creationId xmlns:a16="http://schemas.microsoft.com/office/drawing/2014/main" id="{80C715F8-EF70-57C1-CFEE-5C01AE52B1E8}"/>
              </a:ext>
            </a:extLst>
          </p:cNvPr>
          <p:cNvSpPr txBox="1"/>
          <p:nvPr/>
        </p:nvSpPr>
        <p:spPr>
          <a:xfrm>
            <a:off x="4979454" y="2358094"/>
            <a:ext cx="1187245" cy="369332"/>
          </a:xfrm>
          <a:prstGeom prst="rect">
            <a:avLst/>
          </a:prstGeom>
          <a:noFill/>
        </p:spPr>
        <p:txBody>
          <a:bodyPr wrap="square">
            <a:spAutoFit/>
          </a:bodyPr>
          <a:lstStyle/>
          <a:p>
            <a:r>
              <a:rPr lang="en-IN" sz="1800" spc="-5" dirty="0">
                <a:solidFill>
                  <a:srgbClr val="FF0000"/>
                </a:solidFill>
                <a:latin typeface="Calibri"/>
                <a:cs typeface="Calibri"/>
              </a:rPr>
              <a:t>since</a:t>
            </a:r>
            <a:r>
              <a:rPr lang="en-IN" sz="1800" spc="15" dirty="0">
                <a:solidFill>
                  <a:srgbClr val="FF0000"/>
                </a:solidFill>
                <a:latin typeface="Calibri"/>
                <a:cs typeface="Calibri"/>
              </a:rPr>
              <a:t> </a:t>
            </a:r>
            <a:r>
              <a:rPr lang="en-IN" sz="1800" spc="-5" dirty="0">
                <a:solidFill>
                  <a:srgbClr val="FF0000"/>
                </a:solidFill>
                <a:latin typeface="Calibri"/>
                <a:cs typeface="Calibri"/>
              </a:rPr>
              <a:t>1993</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4540" y="1985943"/>
            <a:ext cx="7789545" cy="3965316"/>
          </a:xfrm>
          <a:prstGeom prst="rect">
            <a:avLst/>
          </a:prstGeom>
        </p:spPr>
        <p:txBody>
          <a:bodyPr vert="horz" wrap="square" lIns="0" tIns="12065" rIns="0" bIns="0" rtlCol="0">
            <a:spAutoFit/>
          </a:bodyPr>
          <a:lstStyle/>
          <a:p>
            <a:pPr marL="298450" marR="5080" indent="-285750">
              <a:lnSpc>
                <a:spcPct val="140100"/>
              </a:lnSpc>
              <a:spcBef>
                <a:spcPts val="95"/>
              </a:spcBef>
              <a:buFont typeface="Arial" panose="020B0604020202020204" pitchFamily="34" charset="0"/>
              <a:buChar char="•"/>
            </a:pPr>
            <a:r>
              <a:rPr lang="en-US" sz="1600" spc="-10" dirty="0">
                <a:latin typeface="Calibri"/>
                <a:cs typeface="Calibri"/>
              </a:rPr>
              <a:t>Cillages has an established history of professionally executing projects with least deviations </a:t>
            </a:r>
          </a:p>
          <a:p>
            <a:pPr marL="298450" marR="5080" indent="-285750">
              <a:lnSpc>
                <a:spcPct val="140100"/>
              </a:lnSpc>
              <a:spcBef>
                <a:spcPts val="95"/>
              </a:spcBef>
              <a:buFont typeface="Arial" panose="020B0604020202020204" pitchFamily="34" charset="0"/>
              <a:buChar char="•"/>
            </a:pPr>
            <a:r>
              <a:rPr lang="en-US" sz="1600" dirty="0">
                <a:latin typeface="Calibri"/>
                <a:cs typeface="Calibri"/>
              </a:rPr>
              <a:t>Taking up a project to us begins with Stakeholder Analysis and throughout the execution, Cillages keeps in focus Stakeholder interests.</a:t>
            </a:r>
          </a:p>
          <a:p>
            <a:pPr marL="298450" marR="5080" indent="-285750">
              <a:lnSpc>
                <a:spcPct val="140100"/>
              </a:lnSpc>
              <a:spcBef>
                <a:spcPts val="95"/>
              </a:spcBef>
              <a:buFont typeface="Arial" panose="020B0604020202020204" pitchFamily="34" charset="0"/>
              <a:buChar char="•"/>
            </a:pPr>
            <a:r>
              <a:rPr lang="en-US" sz="1800" dirty="0"/>
              <a:t>Cillages carefully validates and designs solutions tailored to every next project</a:t>
            </a:r>
          </a:p>
          <a:p>
            <a:pPr marL="298450" marR="5080" indent="-285750">
              <a:lnSpc>
                <a:spcPct val="140100"/>
              </a:lnSpc>
              <a:spcBef>
                <a:spcPts val="95"/>
              </a:spcBef>
              <a:buFont typeface="Arial" panose="020B0604020202020204" pitchFamily="34" charset="0"/>
              <a:buChar char="•"/>
            </a:pPr>
            <a:r>
              <a:rPr lang="en-US" sz="1800" dirty="0"/>
              <a:t>At Cillages we are welcoming specific Scope needs of Clients through chartered brief provided to us</a:t>
            </a:r>
            <a:endParaRPr lang="en-US" dirty="0"/>
          </a:p>
          <a:p>
            <a:pPr marL="298450" marR="5080" indent="-285750">
              <a:lnSpc>
                <a:spcPct val="140100"/>
              </a:lnSpc>
              <a:spcBef>
                <a:spcPts val="95"/>
              </a:spcBef>
              <a:buFont typeface="Arial" panose="020B0604020202020204" pitchFamily="34" charset="0"/>
              <a:buChar char="•"/>
            </a:pPr>
            <a:r>
              <a:rPr lang="en-US" sz="1600" dirty="0">
                <a:latin typeface="Calibri"/>
                <a:cs typeface="Calibri"/>
              </a:rPr>
              <a:t>Cillages brings on table knowledge and experience of creating Green projects with ESG compliance. </a:t>
            </a:r>
          </a:p>
          <a:p>
            <a:pPr marL="298450" marR="5080" indent="-285750">
              <a:lnSpc>
                <a:spcPct val="140100"/>
              </a:lnSpc>
              <a:spcBef>
                <a:spcPts val="95"/>
              </a:spcBef>
              <a:buFont typeface="Arial" panose="020B0604020202020204" pitchFamily="34" charset="0"/>
              <a:buChar char="•"/>
            </a:pPr>
            <a:r>
              <a:rPr lang="en-US" sz="1600" dirty="0">
                <a:latin typeface="Calibri"/>
                <a:cs typeface="Calibri"/>
              </a:rPr>
              <a:t>Cillages boasts of having in built capabilities to monitor and shrink embedded carbon footprint as well as operational footprint. Cillages can monitor all three scopes of carbon audit.</a:t>
            </a:r>
            <a:endParaRPr sz="1600" dirty="0">
              <a:latin typeface="Calibri"/>
              <a:cs typeface="Calibri"/>
            </a:endParaRPr>
          </a:p>
        </p:txBody>
      </p:sp>
      <p:sp>
        <p:nvSpPr>
          <p:cNvPr id="3" name="object 3"/>
          <p:cNvSpPr txBox="1"/>
          <p:nvPr/>
        </p:nvSpPr>
        <p:spPr>
          <a:xfrm>
            <a:off x="8333231" y="6425438"/>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6</a:t>
            </a:r>
            <a:endParaRPr sz="1200">
              <a:latin typeface="Calibri"/>
              <a:cs typeface="Calibri"/>
            </a:endParaRPr>
          </a:p>
        </p:txBody>
      </p:sp>
      <p:grpSp>
        <p:nvGrpSpPr>
          <p:cNvPr id="10" name="object 10"/>
          <p:cNvGrpSpPr/>
          <p:nvPr/>
        </p:nvGrpSpPr>
        <p:grpSpPr>
          <a:xfrm>
            <a:off x="0" y="0"/>
            <a:ext cx="9144000" cy="1066800"/>
            <a:chOff x="0" y="0"/>
            <a:chExt cx="9144000" cy="1066800"/>
          </a:xfrm>
        </p:grpSpPr>
        <p:sp>
          <p:nvSpPr>
            <p:cNvPr id="11" name="object 11"/>
            <p:cNvSpPr/>
            <p:nvPr/>
          </p:nvSpPr>
          <p:spPr>
            <a:xfrm>
              <a:off x="76200" y="0"/>
              <a:ext cx="684530" cy="731520"/>
            </a:xfrm>
            <a:custGeom>
              <a:avLst/>
              <a:gdLst/>
              <a:ahLst/>
              <a:cxnLst/>
              <a:rect l="l" t="t" r="r" b="b"/>
              <a:pathLst>
                <a:path w="684530" h="731520">
                  <a:moveTo>
                    <a:pt x="230771" y="0"/>
                  </a:moveTo>
                  <a:lnTo>
                    <a:pt x="0" y="0"/>
                  </a:lnTo>
                  <a:lnTo>
                    <a:pt x="0" y="731520"/>
                  </a:lnTo>
                  <a:lnTo>
                    <a:pt x="684009" y="731520"/>
                  </a:lnTo>
                  <a:lnTo>
                    <a:pt x="230771" y="0"/>
                  </a:lnTo>
                  <a:close/>
                </a:path>
              </a:pathLst>
            </a:custGeom>
            <a:solidFill>
              <a:srgbClr val="F8B44A"/>
            </a:solidFill>
          </p:spPr>
          <p:txBody>
            <a:bodyPr wrap="square" lIns="0" tIns="0" rIns="0" bIns="0" rtlCol="0"/>
            <a:lstStyle/>
            <a:p>
              <a:endParaRPr/>
            </a:p>
          </p:txBody>
        </p:sp>
        <p:sp>
          <p:nvSpPr>
            <p:cNvPr id="12" name="object 12"/>
            <p:cNvSpPr/>
            <p:nvPr/>
          </p:nvSpPr>
          <p:spPr>
            <a:xfrm>
              <a:off x="0" y="0"/>
              <a:ext cx="9144000" cy="1066800"/>
            </a:xfrm>
            <a:custGeom>
              <a:avLst/>
              <a:gdLst/>
              <a:ahLst/>
              <a:cxnLst/>
              <a:rect l="l" t="t" r="r" b="b"/>
              <a:pathLst>
                <a:path w="9144000" h="1066800">
                  <a:moveTo>
                    <a:pt x="681228" y="731520"/>
                  </a:moveTo>
                  <a:lnTo>
                    <a:pt x="228828" y="0"/>
                  </a:lnTo>
                  <a:lnTo>
                    <a:pt x="0" y="0"/>
                  </a:lnTo>
                  <a:lnTo>
                    <a:pt x="0" y="731520"/>
                  </a:lnTo>
                  <a:lnTo>
                    <a:pt x="681228" y="731520"/>
                  </a:lnTo>
                  <a:close/>
                </a:path>
                <a:path w="9144000" h="1066800">
                  <a:moveTo>
                    <a:pt x="9144000" y="152400"/>
                  </a:moveTo>
                  <a:lnTo>
                    <a:pt x="533400" y="152400"/>
                  </a:lnTo>
                  <a:lnTo>
                    <a:pt x="1099693" y="1066800"/>
                  </a:lnTo>
                  <a:lnTo>
                    <a:pt x="9144000" y="1066800"/>
                  </a:lnTo>
                  <a:lnTo>
                    <a:pt x="9144000" y="152400"/>
                  </a:lnTo>
                  <a:close/>
                </a:path>
              </a:pathLst>
            </a:custGeom>
            <a:solidFill>
              <a:srgbClr val="363636"/>
            </a:solidFill>
          </p:spPr>
          <p:txBody>
            <a:bodyPr wrap="square" lIns="0" tIns="0" rIns="0" bIns="0" rtlCol="0"/>
            <a:lstStyle/>
            <a:p>
              <a:endParaRPr/>
            </a:p>
          </p:txBody>
        </p:sp>
        <p:sp>
          <p:nvSpPr>
            <p:cNvPr id="13" name="object 13"/>
            <p:cNvSpPr/>
            <p:nvPr/>
          </p:nvSpPr>
          <p:spPr>
            <a:xfrm>
              <a:off x="7239000" y="152400"/>
              <a:ext cx="1905000" cy="914400"/>
            </a:xfrm>
            <a:custGeom>
              <a:avLst/>
              <a:gdLst/>
              <a:ahLst/>
              <a:cxnLst/>
              <a:rect l="l" t="t" r="r" b="b"/>
              <a:pathLst>
                <a:path w="1905000" h="914400">
                  <a:moveTo>
                    <a:pt x="1905000" y="0"/>
                  </a:moveTo>
                  <a:lnTo>
                    <a:pt x="0" y="0"/>
                  </a:lnTo>
                  <a:lnTo>
                    <a:pt x="566293" y="914400"/>
                  </a:lnTo>
                  <a:lnTo>
                    <a:pt x="1905000" y="914400"/>
                  </a:lnTo>
                  <a:lnTo>
                    <a:pt x="1905000" y="0"/>
                  </a:lnTo>
                  <a:close/>
                </a:path>
              </a:pathLst>
            </a:custGeom>
            <a:solidFill>
              <a:srgbClr val="F0F0F0"/>
            </a:solidFill>
          </p:spPr>
          <p:txBody>
            <a:bodyPr wrap="square" lIns="0" tIns="0" rIns="0" bIns="0" rtlCol="0"/>
            <a:lstStyle/>
            <a:p>
              <a:endParaRPr/>
            </a:p>
          </p:txBody>
        </p:sp>
        <p:sp>
          <p:nvSpPr>
            <p:cNvPr id="14" name="object 14"/>
            <p:cNvSpPr/>
            <p:nvPr/>
          </p:nvSpPr>
          <p:spPr>
            <a:xfrm>
              <a:off x="7836407" y="252984"/>
              <a:ext cx="1165859" cy="713232"/>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6237732" y="147828"/>
              <a:ext cx="2906395" cy="866140"/>
            </a:xfrm>
            <a:custGeom>
              <a:avLst/>
              <a:gdLst/>
              <a:ahLst/>
              <a:cxnLst/>
              <a:rect l="l" t="t" r="r" b="b"/>
              <a:pathLst>
                <a:path w="2906395" h="866140">
                  <a:moveTo>
                    <a:pt x="0" y="0"/>
                  </a:moveTo>
                  <a:lnTo>
                    <a:pt x="580770" y="865632"/>
                  </a:lnTo>
                  <a:lnTo>
                    <a:pt x="2906267" y="812696"/>
                  </a:lnTo>
                  <a:lnTo>
                    <a:pt x="2906267" y="38005"/>
                  </a:lnTo>
                  <a:lnTo>
                    <a:pt x="0" y="0"/>
                  </a:lnTo>
                  <a:close/>
                </a:path>
              </a:pathLst>
            </a:custGeom>
            <a:solidFill>
              <a:srgbClr val="585858"/>
            </a:solidFill>
          </p:spPr>
          <p:txBody>
            <a:bodyPr wrap="square" lIns="0" tIns="0" rIns="0" bIns="0" rtlCol="0"/>
            <a:lstStyle/>
            <a:p>
              <a:endParaRPr/>
            </a:p>
          </p:txBody>
        </p:sp>
        <p:sp>
          <p:nvSpPr>
            <p:cNvPr id="16" name="object 16"/>
            <p:cNvSpPr/>
            <p:nvPr/>
          </p:nvSpPr>
          <p:spPr>
            <a:xfrm>
              <a:off x="8337042" y="186689"/>
              <a:ext cx="806957" cy="843533"/>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5558028" y="152400"/>
              <a:ext cx="2823972" cy="914400"/>
            </a:xfrm>
            <a:prstGeom prst="rect">
              <a:avLst/>
            </a:prstGeom>
            <a:blipFill>
              <a:blip r:embed="rId4" cstate="print"/>
              <a:stretch>
                <a:fillRect/>
              </a:stretch>
            </a:blipFill>
          </p:spPr>
          <p:txBody>
            <a:bodyPr wrap="square" lIns="0" tIns="0" rIns="0" bIns="0" rtlCol="0"/>
            <a:lstStyle/>
            <a:p>
              <a:endParaRPr/>
            </a:p>
          </p:txBody>
        </p:sp>
      </p:grpSp>
      <p:sp>
        <p:nvSpPr>
          <p:cNvPr id="19" name="object 18">
            <a:extLst>
              <a:ext uri="{FF2B5EF4-FFF2-40B4-BE49-F238E27FC236}">
                <a16:creationId xmlns:a16="http://schemas.microsoft.com/office/drawing/2014/main" id="{19545981-610A-6BC2-7F52-16DC6CD85AD0}"/>
              </a:ext>
            </a:extLst>
          </p:cNvPr>
          <p:cNvSpPr txBox="1">
            <a:spLocks/>
          </p:cNvSpPr>
          <p:nvPr/>
        </p:nvSpPr>
        <p:spPr>
          <a:xfrm>
            <a:off x="1718565" y="442932"/>
            <a:ext cx="3234435" cy="423193"/>
          </a:xfrm>
          <a:prstGeom prst="rect">
            <a:avLst/>
          </a:prstGeom>
        </p:spPr>
        <p:txBody>
          <a:bodyPr vert="horz" wrap="square" lIns="0" tIns="12700" rIns="0" bIns="0" rtlCol="0">
            <a:spAutoFit/>
          </a:bodyPr>
          <a:lstStyle>
            <a:lvl1pPr>
              <a:defRPr sz="2000" b="0" i="0">
                <a:solidFill>
                  <a:srgbClr val="44536A"/>
                </a:solidFill>
                <a:latin typeface="Calibri Light"/>
                <a:ea typeface="+mj-ea"/>
                <a:cs typeface="Calibri Light"/>
              </a:defRPr>
            </a:lvl1pPr>
          </a:lstStyle>
          <a:p>
            <a:pPr>
              <a:lnSpc>
                <a:spcPts val="3150"/>
              </a:lnSpc>
              <a:spcAft>
                <a:spcPts val="1125"/>
              </a:spcAft>
            </a:pPr>
            <a:r>
              <a:rPr lang="en-IN" sz="2800" b="1" kern="0" spc="-15" dirty="0">
                <a:solidFill>
                  <a:srgbClr val="FFC000"/>
                </a:solidFill>
                <a:latin typeface="Calibri"/>
                <a:cs typeface="Calibri"/>
              </a:rPr>
              <a:t>Project Management</a:t>
            </a:r>
          </a:p>
        </p:txBody>
      </p:sp>
    </p:spTree>
    <p:extLst>
      <p:ext uri="{BB962C8B-B14F-4D97-AF65-F5344CB8AC3E}">
        <p14:creationId xmlns:p14="http://schemas.microsoft.com/office/powerpoint/2010/main" val="2865390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4540" y="1985943"/>
            <a:ext cx="7789545" cy="3137526"/>
          </a:xfrm>
          <a:prstGeom prst="rect">
            <a:avLst/>
          </a:prstGeom>
        </p:spPr>
        <p:txBody>
          <a:bodyPr vert="horz" wrap="square" lIns="0" tIns="12065" rIns="0" bIns="0" rtlCol="0">
            <a:spAutoFit/>
          </a:bodyPr>
          <a:lstStyle/>
          <a:p>
            <a:pPr marL="12700" marR="5080">
              <a:lnSpc>
                <a:spcPct val="140100"/>
              </a:lnSpc>
              <a:spcBef>
                <a:spcPts val="95"/>
              </a:spcBef>
            </a:pPr>
            <a:r>
              <a:rPr lang="en-US" kern="100" dirty="0">
                <a:solidFill>
                  <a:srgbClr val="000000"/>
                </a:solidFill>
                <a:latin typeface="Helvetica" panose="020B0604020202020204" pitchFamily="34" charset="0"/>
                <a:ea typeface="Calibri" panose="020F0502020204030204" pitchFamily="34" charset="0"/>
                <a:cs typeface="Times New Roman" panose="02020603050405020304" pitchFamily="18" charset="0"/>
              </a:rPr>
              <a:t>Cillages believes in Optimizing value and cost to improve Project outcome…</a:t>
            </a:r>
          </a:p>
          <a:p>
            <a:pPr marL="12700" marR="5080">
              <a:lnSpc>
                <a:spcPct val="140100"/>
              </a:lnSpc>
              <a:spcBef>
                <a:spcPts val="95"/>
              </a:spcBef>
            </a:pPr>
            <a:r>
              <a:rPr lang="en-US" kern="100" dirty="0">
                <a:solidFill>
                  <a:srgbClr val="000000"/>
                </a:solidFill>
                <a:latin typeface="Helvetica" panose="020B0604020202020204" pitchFamily="34" charset="0"/>
                <a:ea typeface="Calibri" panose="020F0502020204030204" pitchFamily="34" charset="0"/>
                <a:cs typeface="Times New Roman" panose="02020603050405020304" pitchFamily="18" charset="0"/>
              </a:rPr>
              <a:t> </a:t>
            </a:r>
          </a:p>
          <a:p>
            <a:pPr marL="342900" lvl="0" indent="-342900">
              <a:lnSpc>
                <a:spcPts val="1500"/>
              </a:lnSpc>
              <a:spcAft>
                <a:spcPts val="800"/>
              </a:spcAft>
              <a:buSzPts val="1000"/>
              <a:buFont typeface="Symbol" panose="05050102010706020507" pitchFamily="18" charset="2"/>
              <a:buChar char=""/>
              <a:tabLst>
                <a:tab pos="457200" algn="l"/>
              </a:tabLst>
            </a:pPr>
            <a:r>
              <a:rPr lang="en-IN" sz="1600" kern="100" dirty="0">
                <a:solidFill>
                  <a:srgbClr val="000000"/>
                </a:solidFill>
                <a:latin typeface="Helvetica" panose="020B0604020202020204" pitchFamily="34" charset="0"/>
                <a:ea typeface="Calibri" panose="020F0502020204030204" pitchFamily="34" charset="0"/>
                <a:cs typeface="Times New Roman" panose="02020603050405020304" pitchFamily="18" charset="0"/>
              </a:rPr>
              <a:t>Creating baseline estimates after value engineering of designs, processes and product</a:t>
            </a:r>
          </a:p>
          <a:p>
            <a:pPr marL="342900" lvl="0" indent="-342900">
              <a:lnSpc>
                <a:spcPts val="1500"/>
              </a:lnSpc>
              <a:spcAft>
                <a:spcPts val="800"/>
              </a:spcAft>
              <a:buSzPts val="1000"/>
              <a:buFont typeface="Symbol" panose="05050102010706020507" pitchFamily="18" charset="2"/>
              <a:buChar char=""/>
              <a:tabLst>
                <a:tab pos="457200" algn="l"/>
              </a:tabLst>
            </a:pPr>
            <a:r>
              <a:rPr lang="en-IN" sz="1600" kern="100" dirty="0">
                <a:solidFill>
                  <a:srgbClr val="000000"/>
                </a:solidFill>
                <a:latin typeface="Helvetica" panose="020B0604020202020204" pitchFamily="34" charset="0"/>
                <a:ea typeface="Calibri" panose="020F0502020204030204" pitchFamily="34" charset="0"/>
                <a:cs typeface="Times New Roman" panose="02020603050405020304" pitchFamily="18" charset="0"/>
              </a:rPr>
              <a:t>Tendering Process including thorough pre qualification so that we work towards better assured results</a:t>
            </a:r>
          </a:p>
          <a:p>
            <a:pPr marL="342900" lvl="0" indent="-342900">
              <a:lnSpc>
                <a:spcPts val="1500"/>
              </a:lnSpc>
              <a:spcAft>
                <a:spcPts val="800"/>
              </a:spcAft>
              <a:buSzPts val="1000"/>
              <a:buFont typeface="Symbol" panose="05050102010706020507" pitchFamily="18" charset="2"/>
              <a:buChar char=""/>
              <a:tabLst>
                <a:tab pos="457200" algn="l"/>
              </a:tabLst>
            </a:pPr>
            <a:r>
              <a:rPr lang="en-IN" sz="1600" kern="100" dirty="0">
                <a:solidFill>
                  <a:srgbClr val="000000"/>
                </a:solidFill>
                <a:latin typeface="Helvetica" panose="020B0604020202020204" pitchFamily="34" charset="0"/>
                <a:ea typeface="Calibri" panose="020F0502020204030204" pitchFamily="34" charset="0"/>
                <a:cs typeface="Times New Roman" panose="02020603050405020304" pitchFamily="18" charset="0"/>
              </a:rPr>
              <a:t>Cost control and monitoring</a:t>
            </a:r>
          </a:p>
          <a:p>
            <a:pPr marL="342900" lvl="0" indent="-342900">
              <a:lnSpc>
                <a:spcPts val="1500"/>
              </a:lnSpc>
              <a:spcAft>
                <a:spcPts val="800"/>
              </a:spcAft>
              <a:buSzPts val="1000"/>
              <a:buFont typeface="Symbol" panose="05050102010706020507" pitchFamily="18" charset="2"/>
              <a:buChar char=""/>
              <a:tabLst>
                <a:tab pos="457200" algn="l"/>
              </a:tabLst>
            </a:pPr>
            <a:r>
              <a:rPr lang="en-IN" sz="1600" kern="100" dirty="0">
                <a:solidFill>
                  <a:srgbClr val="000000"/>
                </a:solidFill>
                <a:latin typeface="Helvetica" panose="020B0604020202020204" pitchFamily="34" charset="0"/>
                <a:ea typeface="Calibri" panose="020F0502020204030204" pitchFamily="34" charset="0"/>
                <a:cs typeface="Times New Roman" panose="02020603050405020304" pitchFamily="18" charset="0"/>
              </a:rPr>
              <a:t>Deviation control process</a:t>
            </a:r>
          </a:p>
          <a:p>
            <a:pPr marL="342900" lvl="0" indent="-342900">
              <a:lnSpc>
                <a:spcPts val="1500"/>
              </a:lnSpc>
              <a:spcAft>
                <a:spcPts val="800"/>
              </a:spcAft>
              <a:buSzPts val="1000"/>
              <a:buFont typeface="Symbol" panose="05050102010706020507" pitchFamily="18" charset="2"/>
              <a:buChar char=""/>
              <a:tabLst>
                <a:tab pos="457200" algn="l"/>
              </a:tabLst>
            </a:pPr>
            <a:endParaRPr lang="en-IN" sz="1600" kern="100" dirty="0">
              <a:solidFill>
                <a:srgbClr val="000000"/>
              </a:solidFill>
              <a:latin typeface="Helvetica" panose="020B0604020202020204" pitchFamily="34" charset="0"/>
              <a:ea typeface="Calibri" panose="020F0502020204030204" pitchFamily="34" charset="0"/>
              <a:cs typeface="Times New Roman" panose="02020603050405020304" pitchFamily="18" charset="0"/>
            </a:endParaRPr>
          </a:p>
          <a:p>
            <a:pPr>
              <a:lnSpc>
                <a:spcPts val="1800"/>
              </a:lnSpc>
              <a:spcBef>
                <a:spcPts val="1875"/>
              </a:spcBef>
              <a:spcAft>
                <a:spcPts val="1125"/>
              </a:spcAft>
            </a:pPr>
            <a:endParaRPr lang="en-IN"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bject 3"/>
          <p:cNvSpPr txBox="1"/>
          <p:nvPr/>
        </p:nvSpPr>
        <p:spPr>
          <a:xfrm>
            <a:off x="8333231" y="6425438"/>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6</a:t>
            </a:r>
            <a:endParaRPr sz="1200">
              <a:latin typeface="Calibri"/>
              <a:cs typeface="Calibri"/>
            </a:endParaRPr>
          </a:p>
        </p:txBody>
      </p:sp>
      <p:grpSp>
        <p:nvGrpSpPr>
          <p:cNvPr id="10" name="object 10"/>
          <p:cNvGrpSpPr/>
          <p:nvPr/>
        </p:nvGrpSpPr>
        <p:grpSpPr>
          <a:xfrm>
            <a:off x="0" y="0"/>
            <a:ext cx="9144000" cy="1066800"/>
            <a:chOff x="0" y="0"/>
            <a:chExt cx="9144000" cy="1066800"/>
          </a:xfrm>
        </p:grpSpPr>
        <p:sp>
          <p:nvSpPr>
            <p:cNvPr id="11" name="object 11"/>
            <p:cNvSpPr/>
            <p:nvPr/>
          </p:nvSpPr>
          <p:spPr>
            <a:xfrm>
              <a:off x="76200" y="0"/>
              <a:ext cx="684530" cy="731520"/>
            </a:xfrm>
            <a:custGeom>
              <a:avLst/>
              <a:gdLst/>
              <a:ahLst/>
              <a:cxnLst/>
              <a:rect l="l" t="t" r="r" b="b"/>
              <a:pathLst>
                <a:path w="684530" h="731520">
                  <a:moveTo>
                    <a:pt x="230771" y="0"/>
                  </a:moveTo>
                  <a:lnTo>
                    <a:pt x="0" y="0"/>
                  </a:lnTo>
                  <a:lnTo>
                    <a:pt x="0" y="731520"/>
                  </a:lnTo>
                  <a:lnTo>
                    <a:pt x="684009" y="731520"/>
                  </a:lnTo>
                  <a:lnTo>
                    <a:pt x="230771" y="0"/>
                  </a:lnTo>
                  <a:close/>
                </a:path>
              </a:pathLst>
            </a:custGeom>
            <a:solidFill>
              <a:srgbClr val="F8B44A"/>
            </a:solidFill>
          </p:spPr>
          <p:txBody>
            <a:bodyPr wrap="square" lIns="0" tIns="0" rIns="0" bIns="0" rtlCol="0"/>
            <a:lstStyle/>
            <a:p>
              <a:endParaRPr/>
            </a:p>
          </p:txBody>
        </p:sp>
        <p:sp>
          <p:nvSpPr>
            <p:cNvPr id="12" name="object 12"/>
            <p:cNvSpPr/>
            <p:nvPr/>
          </p:nvSpPr>
          <p:spPr>
            <a:xfrm>
              <a:off x="0" y="0"/>
              <a:ext cx="9144000" cy="1066800"/>
            </a:xfrm>
            <a:custGeom>
              <a:avLst/>
              <a:gdLst/>
              <a:ahLst/>
              <a:cxnLst/>
              <a:rect l="l" t="t" r="r" b="b"/>
              <a:pathLst>
                <a:path w="9144000" h="1066800">
                  <a:moveTo>
                    <a:pt x="681228" y="731520"/>
                  </a:moveTo>
                  <a:lnTo>
                    <a:pt x="228828" y="0"/>
                  </a:lnTo>
                  <a:lnTo>
                    <a:pt x="0" y="0"/>
                  </a:lnTo>
                  <a:lnTo>
                    <a:pt x="0" y="731520"/>
                  </a:lnTo>
                  <a:lnTo>
                    <a:pt x="681228" y="731520"/>
                  </a:lnTo>
                  <a:close/>
                </a:path>
                <a:path w="9144000" h="1066800">
                  <a:moveTo>
                    <a:pt x="9144000" y="152400"/>
                  </a:moveTo>
                  <a:lnTo>
                    <a:pt x="533400" y="152400"/>
                  </a:lnTo>
                  <a:lnTo>
                    <a:pt x="1099693" y="1066800"/>
                  </a:lnTo>
                  <a:lnTo>
                    <a:pt x="9144000" y="1066800"/>
                  </a:lnTo>
                  <a:lnTo>
                    <a:pt x="9144000" y="152400"/>
                  </a:lnTo>
                  <a:close/>
                </a:path>
              </a:pathLst>
            </a:custGeom>
            <a:solidFill>
              <a:srgbClr val="363636"/>
            </a:solidFill>
          </p:spPr>
          <p:txBody>
            <a:bodyPr wrap="square" lIns="0" tIns="0" rIns="0" bIns="0" rtlCol="0"/>
            <a:lstStyle/>
            <a:p>
              <a:endParaRPr/>
            </a:p>
          </p:txBody>
        </p:sp>
        <p:sp>
          <p:nvSpPr>
            <p:cNvPr id="13" name="object 13"/>
            <p:cNvSpPr/>
            <p:nvPr/>
          </p:nvSpPr>
          <p:spPr>
            <a:xfrm>
              <a:off x="7239000" y="152400"/>
              <a:ext cx="1905000" cy="914400"/>
            </a:xfrm>
            <a:custGeom>
              <a:avLst/>
              <a:gdLst/>
              <a:ahLst/>
              <a:cxnLst/>
              <a:rect l="l" t="t" r="r" b="b"/>
              <a:pathLst>
                <a:path w="1905000" h="914400">
                  <a:moveTo>
                    <a:pt x="1905000" y="0"/>
                  </a:moveTo>
                  <a:lnTo>
                    <a:pt x="0" y="0"/>
                  </a:lnTo>
                  <a:lnTo>
                    <a:pt x="566293" y="914400"/>
                  </a:lnTo>
                  <a:lnTo>
                    <a:pt x="1905000" y="914400"/>
                  </a:lnTo>
                  <a:lnTo>
                    <a:pt x="1905000" y="0"/>
                  </a:lnTo>
                  <a:close/>
                </a:path>
              </a:pathLst>
            </a:custGeom>
            <a:solidFill>
              <a:srgbClr val="F0F0F0"/>
            </a:solidFill>
          </p:spPr>
          <p:txBody>
            <a:bodyPr wrap="square" lIns="0" tIns="0" rIns="0" bIns="0" rtlCol="0"/>
            <a:lstStyle/>
            <a:p>
              <a:endParaRPr/>
            </a:p>
          </p:txBody>
        </p:sp>
        <p:sp>
          <p:nvSpPr>
            <p:cNvPr id="14" name="object 14"/>
            <p:cNvSpPr/>
            <p:nvPr/>
          </p:nvSpPr>
          <p:spPr>
            <a:xfrm>
              <a:off x="7836407" y="252984"/>
              <a:ext cx="1165859" cy="713232"/>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6237732" y="147828"/>
              <a:ext cx="2906395" cy="866140"/>
            </a:xfrm>
            <a:custGeom>
              <a:avLst/>
              <a:gdLst/>
              <a:ahLst/>
              <a:cxnLst/>
              <a:rect l="l" t="t" r="r" b="b"/>
              <a:pathLst>
                <a:path w="2906395" h="866140">
                  <a:moveTo>
                    <a:pt x="0" y="0"/>
                  </a:moveTo>
                  <a:lnTo>
                    <a:pt x="580770" y="865632"/>
                  </a:lnTo>
                  <a:lnTo>
                    <a:pt x="2906267" y="812696"/>
                  </a:lnTo>
                  <a:lnTo>
                    <a:pt x="2906267" y="38005"/>
                  </a:lnTo>
                  <a:lnTo>
                    <a:pt x="0" y="0"/>
                  </a:lnTo>
                  <a:close/>
                </a:path>
              </a:pathLst>
            </a:custGeom>
            <a:solidFill>
              <a:srgbClr val="585858"/>
            </a:solidFill>
          </p:spPr>
          <p:txBody>
            <a:bodyPr wrap="square" lIns="0" tIns="0" rIns="0" bIns="0" rtlCol="0"/>
            <a:lstStyle/>
            <a:p>
              <a:endParaRPr/>
            </a:p>
          </p:txBody>
        </p:sp>
        <p:sp>
          <p:nvSpPr>
            <p:cNvPr id="16" name="object 16"/>
            <p:cNvSpPr/>
            <p:nvPr/>
          </p:nvSpPr>
          <p:spPr>
            <a:xfrm>
              <a:off x="8337042" y="186689"/>
              <a:ext cx="806957" cy="843533"/>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5558028" y="152400"/>
              <a:ext cx="2823972" cy="914400"/>
            </a:xfrm>
            <a:prstGeom prst="rect">
              <a:avLst/>
            </a:prstGeom>
            <a:blipFill>
              <a:blip r:embed="rId4" cstate="print"/>
              <a:stretch>
                <a:fillRect/>
              </a:stretch>
            </a:blipFill>
          </p:spPr>
          <p:txBody>
            <a:bodyPr wrap="square" lIns="0" tIns="0" rIns="0" bIns="0" rtlCol="0"/>
            <a:lstStyle/>
            <a:p>
              <a:endParaRPr/>
            </a:p>
          </p:txBody>
        </p:sp>
      </p:grpSp>
      <p:sp>
        <p:nvSpPr>
          <p:cNvPr id="19" name="object 18">
            <a:extLst>
              <a:ext uri="{FF2B5EF4-FFF2-40B4-BE49-F238E27FC236}">
                <a16:creationId xmlns:a16="http://schemas.microsoft.com/office/drawing/2014/main" id="{19545981-610A-6BC2-7F52-16DC6CD85AD0}"/>
              </a:ext>
            </a:extLst>
          </p:cNvPr>
          <p:cNvSpPr txBox="1">
            <a:spLocks/>
          </p:cNvSpPr>
          <p:nvPr/>
        </p:nvSpPr>
        <p:spPr>
          <a:xfrm>
            <a:off x="1718565" y="442932"/>
            <a:ext cx="3234435" cy="423193"/>
          </a:xfrm>
          <a:prstGeom prst="rect">
            <a:avLst/>
          </a:prstGeom>
        </p:spPr>
        <p:txBody>
          <a:bodyPr vert="horz" wrap="square" lIns="0" tIns="12700" rIns="0" bIns="0" rtlCol="0">
            <a:spAutoFit/>
          </a:bodyPr>
          <a:lstStyle>
            <a:lvl1pPr>
              <a:defRPr sz="2000" b="0" i="0">
                <a:solidFill>
                  <a:srgbClr val="44536A"/>
                </a:solidFill>
                <a:latin typeface="Calibri Light"/>
                <a:ea typeface="+mj-ea"/>
                <a:cs typeface="Calibri Light"/>
              </a:defRPr>
            </a:lvl1pPr>
          </a:lstStyle>
          <a:p>
            <a:pPr>
              <a:lnSpc>
                <a:spcPts val="3150"/>
              </a:lnSpc>
              <a:spcAft>
                <a:spcPts val="1125"/>
              </a:spcAft>
            </a:pPr>
            <a:r>
              <a:rPr lang="en-IN" sz="2800" b="1" kern="0" spc="-15" dirty="0">
                <a:solidFill>
                  <a:srgbClr val="FFC000"/>
                </a:solidFill>
                <a:latin typeface="Calibri"/>
                <a:cs typeface="Calibri"/>
              </a:rPr>
              <a:t>Cost Management</a:t>
            </a:r>
          </a:p>
        </p:txBody>
      </p:sp>
    </p:spTree>
    <p:extLst>
      <p:ext uri="{BB962C8B-B14F-4D97-AF65-F5344CB8AC3E}">
        <p14:creationId xmlns:p14="http://schemas.microsoft.com/office/powerpoint/2010/main" val="1006403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79740" y="359488"/>
            <a:ext cx="943610" cy="198755"/>
          </a:xfrm>
          <a:prstGeom prst="rect">
            <a:avLst/>
          </a:prstGeom>
        </p:spPr>
        <p:txBody>
          <a:bodyPr vert="horz" wrap="square" lIns="0" tIns="0" rIns="0" bIns="0" rtlCol="0">
            <a:spAutoFit/>
          </a:bodyPr>
          <a:lstStyle/>
          <a:p>
            <a:pPr>
              <a:lnSpc>
                <a:spcPts val="1545"/>
              </a:lnSpc>
            </a:pPr>
            <a:r>
              <a:rPr sz="1400" b="1" spc="-10" dirty="0">
                <a:solidFill>
                  <a:srgbClr val="FFFFFF"/>
                </a:solidFill>
                <a:latin typeface="Arial"/>
                <a:cs typeface="Arial"/>
              </a:rPr>
              <a:t>Real</a:t>
            </a:r>
            <a:r>
              <a:rPr sz="1400" b="1" spc="-130" dirty="0">
                <a:solidFill>
                  <a:srgbClr val="FFFFFF"/>
                </a:solidFill>
                <a:latin typeface="Arial"/>
                <a:cs typeface="Arial"/>
              </a:rPr>
              <a:t> </a:t>
            </a:r>
            <a:r>
              <a:rPr sz="1400" b="1" spc="-10" dirty="0">
                <a:solidFill>
                  <a:srgbClr val="FFFFFF"/>
                </a:solidFill>
                <a:latin typeface="Arial"/>
                <a:cs typeface="Arial"/>
              </a:rPr>
              <a:t>Estate</a:t>
            </a:r>
            <a:endParaRPr sz="1400">
              <a:latin typeface="Arial"/>
              <a:cs typeface="Arial"/>
            </a:endParaRPr>
          </a:p>
        </p:txBody>
      </p:sp>
      <p:sp>
        <p:nvSpPr>
          <p:cNvPr id="3" name="object 3"/>
          <p:cNvSpPr/>
          <p:nvPr/>
        </p:nvSpPr>
        <p:spPr>
          <a:xfrm>
            <a:off x="0" y="0"/>
            <a:ext cx="2057400" cy="1143000"/>
          </a:xfrm>
          <a:custGeom>
            <a:avLst/>
            <a:gdLst/>
            <a:ahLst/>
            <a:cxnLst/>
            <a:rect l="l" t="t" r="r" b="b"/>
            <a:pathLst>
              <a:path w="2057400" h="1143000">
                <a:moveTo>
                  <a:pt x="2057400" y="0"/>
                </a:moveTo>
                <a:lnTo>
                  <a:pt x="0" y="0"/>
                </a:lnTo>
                <a:lnTo>
                  <a:pt x="0" y="1143000"/>
                </a:lnTo>
                <a:lnTo>
                  <a:pt x="2057400" y="1143000"/>
                </a:lnTo>
                <a:lnTo>
                  <a:pt x="2057400" y="0"/>
                </a:lnTo>
                <a:close/>
              </a:path>
            </a:pathLst>
          </a:custGeom>
          <a:solidFill>
            <a:srgbClr val="F0F0F0"/>
          </a:solidFill>
        </p:spPr>
        <p:txBody>
          <a:bodyPr wrap="square" lIns="0" tIns="0" rIns="0" bIns="0" rtlCol="0"/>
          <a:lstStyle/>
          <a:p>
            <a:endParaRPr/>
          </a:p>
        </p:txBody>
      </p:sp>
      <p:sp>
        <p:nvSpPr>
          <p:cNvPr id="4" name="object 4"/>
          <p:cNvSpPr/>
          <p:nvPr/>
        </p:nvSpPr>
        <p:spPr>
          <a:xfrm>
            <a:off x="7532369" y="6095999"/>
            <a:ext cx="1597914" cy="761999"/>
          </a:xfrm>
          <a:prstGeom prst="rect">
            <a:avLst/>
          </a:prstGeom>
          <a:blipFill>
            <a:blip r:embed="rId2" cstate="print"/>
            <a:stretch>
              <a:fillRect/>
            </a:stretch>
          </a:blipFill>
        </p:spPr>
        <p:txBody>
          <a:bodyPr wrap="square" lIns="0" tIns="0" rIns="0" bIns="0" rtlCol="0"/>
          <a:lstStyle/>
          <a:p>
            <a:endParaRPr/>
          </a:p>
        </p:txBody>
      </p:sp>
      <p:grpSp>
        <p:nvGrpSpPr>
          <p:cNvPr id="5" name="object 5"/>
          <p:cNvGrpSpPr/>
          <p:nvPr/>
        </p:nvGrpSpPr>
        <p:grpSpPr>
          <a:xfrm>
            <a:off x="916885" y="0"/>
            <a:ext cx="8213725" cy="6007100"/>
            <a:chOff x="916885" y="0"/>
            <a:chExt cx="8213725" cy="6007100"/>
          </a:xfrm>
        </p:grpSpPr>
        <p:sp>
          <p:nvSpPr>
            <p:cNvPr id="6" name="object 6"/>
            <p:cNvSpPr/>
            <p:nvPr/>
          </p:nvSpPr>
          <p:spPr>
            <a:xfrm>
              <a:off x="2421636" y="0"/>
              <a:ext cx="6708648" cy="600669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16885" y="0"/>
              <a:ext cx="4613910" cy="5975350"/>
            </a:xfrm>
            <a:custGeom>
              <a:avLst/>
              <a:gdLst/>
              <a:ahLst/>
              <a:cxnLst/>
              <a:rect l="l" t="t" r="r" b="b"/>
              <a:pathLst>
                <a:path w="4613910" h="5975350">
                  <a:moveTo>
                    <a:pt x="2243826" y="0"/>
                  </a:moveTo>
                  <a:lnTo>
                    <a:pt x="0" y="0"/>
                  </a:lnTo>
                  <a:lnTo>
                    <a:pt x="1499035" y="5974842"/>
                  </a:lnTo>
                  <a:lnTo>
                    <a:pt x="4613710" y="5974842"/>
                  </a:lnTo>
                  <a:lnTo>
                    <a:pt x="2243826" y="0"/>
                  </a:lnTo>
                  <a:close/>
                </a:path>
              </a:pathLst>
            </a:custGeom>
            <a:solidFill>
              <a:srgbClr val="F0F0F0"/>
            </a:solidFill>
          </p:spPr>
          <p:txBody>
            <a:bodyPr wrap="square" lIns="0" tIns="0" rIns="0" bIns="0" rtlCol="0"/>
            <a:lstStyle/>
            <a:p>
              <a:endParaRPr/>
            </a:p>
          </p:txBody>
        </p:sp>
      </p:grpSp>
      <p:grpSp>
        <p:nvGrpSpPr>
          <p:cNvPr id="8" name="object 8"/>
          <p:cNvGrpSpPr/>
          <p:nvPr/>
        </p:nvGrpSpPr>
        <p:grpSpPr>
          <a:xfrm>
            <a:off x="6629400" y="6090665"/>
            <a:ext cx="2501265" cy="764540"/>
            <a:chOff x="6629400" y="6090665"/>
            <a:chExt cx="2501265" cy="764540"/>
          </a:xfrm>
        </p:grpSpPr>
        <p:sp>
          <p:nvSpPr>
            <p:cNvPr id="9" name="object 9"/>
            <p:cNvSpPr/>
            <p:nvPr/>
          </p:nvSpPr>
          <p:spPr>
            <a:xfrm>
              <a:off x="7086600" y="6090670"/>
              <a:ext cx="2043684" cy="76442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6629400" y="6090665"/>
              <a:ext cx="1405255" cy="760730"/>
            </a:xfrm>
            <a:custGeom>
              <a:avLst/>
              <a:gdLst/>
              <a:ahLst/>
              <a:cxnLst/>
              <a:rect l="l" t="t" r="r" b="b"/>
              <a:pathLst>
                <a:path w="1405254" h="760729">
                  <a:moveTo>
                    <a:pt x="681481" y="0"/>
                  </a:moveTo>
                  <a:lnTo>
                    <a:pt x="0" y="1155"/>
                  </a:lnTo>
                  <a:lnTo>
                    <a:pt x="457073" y="760475"/>
                  </a:lnTo>
                  <a:lnTo>
                    <a:pt x="1405127" y="760475"/>
                  </a:lnTo>
                  <a:lnTo>
                    <a:pt x="681481" y="0"/>
                  </a:lnTo>
                  <a:close/>
                </a:path>
              </a:pathLst>
            </a:custGeom>
            <a:solidFill>
              <a:srgbClr val="F0F0F0"/>
            </a:solidFill>
          </p:spPr>
          <p:txBody>
            <a:bodyPr wrap="square" lIns="0" tIns="0" rIns="0" bIns="0" rtlCol="0"/>
            <a:lstStyle/>
            <a:p>
              <a:endParaRPr/>
            </a:p>
          </p:txBody>
        </p:sp>
      </p:grpSp>
      <p:sp>
        <p:nvSpPr>
          <p:cNvPr id="12" name="object 12"/>
          <p:cNvSpPr/>
          <p:nvPr/>
        </p:nvSpPr>
        <p:spPr>
          <a:xfrm>
            <a:off x="6216396" y="149352"/>
            <a:ext cx="2823972" cy="896874"/>
          </a:xfrm>
          <a:prstGeom prst="rect">
            <a:avLst/>
          </a:prstGeom>
          <a:blipFill>
            <a:blip r:embed="rId5" cstate="print"/>
            <a:stretch>
              <a:fillRect/>
            </a:stretch>
          </a:blipFill>
        </p:spPr>
        <p:txBody>
          <a:bodyPr wrap="square" lIns="0" tIns="0" rIns="0" bIns="0" rtlCol="0"/>
          <a:lstStyle/>
          <a:p>
            <a:endParaRPr/>
          </a:p>
        </p:txBody>
      </p:sp>
      <p:sp>
        <p:nvSpPr>
          <p:cNvPr id="13" name="object 13"/>
          <p:cNvSpPr txBox="1">
            <a:spLocks noGrp="1"/>
          </p:cNvSpPr>
          <p:nvPr>
            <p:ph type="title"/>
          </p:nvPr>
        </p:nvSpPr>
        <p:spPr>
          <a:xfrm>
            <a:off x="993139" y="1905000"/>
            <a:ext cx="2494915" cy="2228815"/>
          </a:xfrm>
          <a:prstGeom prst="rect">
            <a:avLst/>
          </a:prstGeom>
        </p:spPr>
        <p:txBody>
          <a:bodyPr vert="horz" wrap="square" lIns="0" tIns="12700" rIns="0" bIns="0" rtlCol="0">
            <a:spAutoFit/>
          </a:bodyPr>
          <a:lstStyle/>
          <a:p>
            <a:pPr marL="12700">
              <a:lnSpc>
                <a:spcPct val="100000"/>
              </a:lnSpc>
              <a:spcBef>
                <a:spcPts val="100"/>
              </a:spcBef>
            </a:pPr>
            <a:r>
              <a:rPr lang="en-US" sz="4800" b="0" spc="-5" dirty="0">
                <a:solidFill>
                  <a:srgbClr val="000000"/>
                </a:solidFill>
                <a:latin typeface="Calibri"/>
                <a:cs typeface="Calibri"/>
              </a:rPr>
              <a:t>SOME KEY </a:t>
            </a:r>
            <a:r>
              <a:rPr sz="4800" b="0" spc="-5" dirty="0">
                <a:solidFill>
                  <a:srgbClr val="000000"/>
                </a:solidFill>
                <a:latin typeface="Calibri"/>
                <a:cs typeface="Calibri"/>
              </a:rPr>
              <a:t>P</a:t>
            </a:r>
            <a:r>
              <a:rPr sz="4800" b="0" spc="-50" dirty="0">
                <a:solidFill>
                  <a:srgbClr val="000000"/>
                </a:solidFill>
                <a:latin typeface="Calibri"/>
                <a:cs typeface="Calibri"/>
              </a:rPr>
              <a:t>RO</a:t>
            </a:r>
            <a:r>
              <a:rPr sz="4800" b="0" spc="-5" dirty="0">
                <a:solidFill>
                  <a:srgbClr val="000000"/>
                </a:solidFill>
                <a:latin typeface="Calibri"/>
                <a:cs typeface="Calibri"/>
              </a:rPr>
              <a:t>J</a:t>
            </a:r>
            <a:r>
              <a:rPr sz="4800" b="0" spc="-75" dirty="0">
                <a:solidFill>
                  <a:srgbClr val="000000"/>
                </a:solidFill>
                <a:latin typeface="Calibri"/>
                <a:cs typeface="Calibri"/>
              </a:rPr>
              <a:t>E</a:t>
            </a:r>
            <a:r>
              <a:rPr sz="4800" b="0" spc="15" dirty="0">
                <a:solidFill>
                  <a:srgbClr val="000000"/>
                </a:solidFill>
                <a:latin typeface="Calibri"/>
                <a:cs typeface="Calibri"/>
              </a:rPr>
              <a:t>C</a:t>
            </a:r>
            <a:r>
              <a:rPr sz="4800" b="0" spc="-25" dirty="0">
                <a:solidFill>
                  <a:srgbClr val="000000"/>
                </a:solidFill>
                <a:latin typeface="Calibri"/>
                <a:cs typeface="Calibri"/>
              </a:rPr>
              <a:t>T</a:t>
            </a:r>
            <a:r>
              <a:rPr sz="4800" b="1" dirty="0">
                <a:solidFill>
                  <a:srgbClr val="000000"/>
                </a:solidFill>
                <a:latin typeface="Calibri"/>
                <a:cs typeface="Calibri"/>
              </a:rPr>
              <a:t>S</a:t>
            </a:r>
            <a:endParaRPr sz="4800" dirty="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269994" y="2199640"/>
            <a:ext cx="638810" cy="238760"/>
          </a:xfrm>
          <a:prstGeom prst="rect">
            <a:avLst/>
          </a:prstGeom>
        </p:spPr>
        <p:txBody>
          <a:bodyPr vert="horz" wrap="square" lIns="0" tIns="12065" rIns="0" bIns="0" rtlCol="0">
            <a:spAutoFit/>
          </a:bodyPr>
          <a:lstStyle/>
          <a:p>
            <a:pPr marL="12700">
              <a:lnSpc>
                <a:spcPct val="100000"/>
              </a:lnSpc>
              <a:spcBef>
                <a:spcPts val="95"/>
              </a:spcBef>
            </a:pPr>
            <a:r>
              <a:rPr sz="1400" spc="-10" dirty="0">
                <a:latin typeface="Calibri"/>
                <a:cs typeface="Calibri"/>
              </a:rPr>
              <a:t>Lo</a:t>
            </a:r>
            <a:r>
              <a:rPr sz="1400" spc="-15" dirty="0">
                <a:latin typeface="Calibri"/>
                <a:cs typeface="Calibri"/>
              </a:rPr>
              <a:t>ca</a:t>
            </a:r>
            <a:r>
              <a:rPr sz="1400" spc="-5" dirty="0">
                <a:latin typeface="Calibri"/>
                <a:cs typeface="Calibri"/>
              </a:rPr>
              <a:t>tion</a:t>
            </a:r>
            <a:endParaRPr sz="1400" dirty="0">
              <a:latin typeface="Calibri"/>
              <a:cs typeface="Calibri"/>
            </a:endParaRPr>
          </a:p>
        </p:txBody>
      </p:sp>
      <p:sp>
        <p:nvSpPr>
          <p:cNvPr id="6" name="object 6"/>
          <p:cNvSpPr txBox="1"/>
          <p:nvPr/>
        </p:nvSpPr>
        <p:spPr>
          <a:xfrm>
            <a:off x="6099047" y="2209800"/>
            <a:ext cx="114300"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Calibri"/>
                <a:cs typeface="Calibri"/>
              </a:rPr>
              <a:t>–</a:t>
            </a:r>
            <a:endParaRPr sz="1400" dirty="0">
              <a:latin typeface="Calibri"/>
              <a:cs typeface="Calibri"/>
            </a:endParaRPr>
          </a:p>
        </p:txBody>
      </p:sp>
      <p:sp>
        <p:nvSpPr>
          <p:cNvPr id="7" name="object 7"/>
          <p:cNvSpPr txBox="1"/>
          <p:nvPr/>
        </p:nvSpPr>
        <p:spPr>
          <a:xfrm>
            <a:off x="7013447" y="2199640"/>
            <a:ext cx="1714500"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Calibri"/>
                <a:cs typeface="Calibri"/>
              </a:rPr>
              <a:t>Sion </a:t>
            </a:r>
            <a:r>
              <a:rPr sz="1400" spc="-10" dirty="0">
                <a:latin typeface="Calibri"/>
                <a:cs typeface="Calibri"/>
              </a:rPr>
              <a:t>Matunga,</a:t>
            </a:r>
            <a:r>
              <a:rPr sz="1400" spc="-35" dirty="0">
                <a:latin typeface="Calibri"/>
                <a:cs typeface="Calibri"/>
              </a:rPr>
              <a:t> </a:t>
            </a:r>
            <a:r>
              <a:rPr sz="1400" spc="-5" dirty="0">
                <a:latin typeface="Calibri"/>
                <a:cs typeface="Calibri"/>
              </a:rPr>
              <a:t>Mumbai</a:t>
            </a:r>
            <a:endParaRPr sz="1400" dirty="0">
              <a:latin typeface="Calibri"/>
              <a:cs typeface="Calibri"/>
            </a:endParaRPr>
          </a:p>
        </p:txBody>
      </p:sp>
      <p:sp>
        <p:nvSpPr>
          <p:cNvPr id="8" name="object 8"/>
          <p:cNvSpPr txBox="1"/>
          <p:nvPr/>
        </p:nvSpPr>
        <p:spPr>
          <a:xfrm>
            <a:off x="4269994" y="3276600"/>
            <a:ext cx="1080135" cy="238760"/>
          </a:xfrm>
          <a:prstGeom prst="rect">
            <a:avLst/>
          </a:prstGeom>
        </p:spPr>
        <p:txBody>
          <a:bodyPr vert="horz" wrap="square" lIns="0" tIns="12065" rIns="0" bIns="0" rtlCol="0">
            <a:spAutoFit/>
          </a:bodyPr>
          <a:lstStyle/>
          <a:p>
            <a:pPr marL="12700">
              <a:lnSpc>
                <a:spcPct val="100000"/>
              </a:lnSpc>
              <a:spcBef>
                <a:spcPts val="95"/>
              </a:spcBef>
            </a:pPr>
            <a:r>
              <a:rPr sz="1400" spc="-10" dirty="0">
                <a:latin typeface="Calibri"/>
                <a:cs typeface="Calibri"/>
              </a:rPr>
              <a:t>Characteristics</a:t>
            </a:r>
            <a:endParaRPr sz="1400" dirty="0">
              <a:latin typeface="Calibri"/>
              <a:cs typeface="Calibri"/>
            </a:endParaRPr>
          </a:p>
        </p:txBody>
      </p:sp>
      <p:sp>
        <p:nvSpPr>
          <p:cNvPr id="9" name="object 9"/>
          <p:cNvSpPr txBox="1"/>
          <p:nvPr/>
        </p:nvSpPr>
        <p:spPr>
          <a:xfrm>
            <a:off x="6099047" y="3276600"/>
            <a:ext cx="114300"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Calibri"/>
                <a:cs typeface="Calibri"/>
              </a:rPr>
              <a:t>–</a:t>
            </a:r>
            <a:endParaRPr sz="1400" dirty="0">
              <a:latin typeface="Calibri"/>
              <a:cs typeface="Calibri"/>
            </a:endParaRPr>
          </a:p>
        </p:txBody>
      </p:sp>
      <p:sp>
        <p:nvSpPr>
          <p:cNvPr id="10" name="object 10"/>
          <p:cNvSpPr txBox="1"/>
          <p:nvPr/>
        </p:nvSpPr>
        <p:spPr>
          <a:xfrm>
            <a:off x="7013447" y="2895600"/>
            <a:ext cx="1766570" cy="985519"/>
          </a:xfrm>
          <a:prstGeom prst="rect">
            <a:avLst/>
          </a:prstGeom>
        </p:spPr>
        <p:txBody>
          <a:bodyPr vert="horz" wrap="square" lIns="0" tIns="12700" rIns="0" bIns="0" rtlCol="0">
            <a:spAutoFit/>
          </a:bodyPr>
          <a:lstStyle/>
          <a:p>
            <a:pPr marL="12700" marR="5080">
              <a:lnSpc>
                <a:spcPct val="150000"/>
              </a:lnSpc>
              <a:spcBef>
                <a:spcPts val="100"/>
              </a:spcBef>
              <a:tabLst>
                <a:tab pos="926465" algn="l"/>
              </a:tabLst>
            </a:pPr>
            <a:r>
              <a:rPr sz="1400" spc="-5" dirty="0">
                <a:latin typeface="Calibri"/>
                <a:cs typeface="Calibri"/>
              </a:rPr>
              <a:t>A International  </a:t>
            </a:r>
            <a:r>
              <a:rPr sz="1400" spc="-10" dirty="0">
                <a:latin typeface="Calibri"/>
                <a:cs typeface="Calibri"/>
              </a:rPr>
              <a:t>Standard </a:t>
            </a:r>
            <a:r>
              <a:rPr sz="1400" spc="-5" dirty="0">
                <a:latin typeface="Calibri"/>
                <a:cs typeface="Calibri"/>
              </a:rPr>
              <a:t>Mix use Urban  </a:t>
            </a:r>
            <a:r>
              <a:rPr sz="1400" spc="-20" dirty="0">
                <a:latin typeface="Calibri"/>
                <a:cs typeface="Calibri"/>
              </a:rPr>
              <a:t>Township	</a:t>
            </a:r>
            <a:r>
              <a:rPr sz="1400" spc="-10" dirty="0">
                <a:latin typeface="Calibri"/>
                <a:cs typeface="Calibri"/>
              </a:rPr>
              <a:t>Project</a:t>
            </a:r>
            <a:endParaRPr sz="1400" dirty="0">
              <a:latin typeface="Calibri"/>
              <a:cs typeface="Calibri"/>
            </a:endParaRPr>
          </a:p>
        </p:txBody>
      </p:sp>
      <p:sp>
        <p:nvSpPr>
          <p:cNvPr id="14" name="object 14"/>
          <p:cNvSpPr txBox="1"/>
          <p:nvPr/>
        </p:nvSpPr>
        <p:spPr>
          <a:xfrm>
            <a:off x="4269994" y="4638040"/>
            <a:ext cx="1333500" cy="238760"/>
          </a:xfrm>
          <a:prstGeom prst="rect">
            <a:avLst/>
          </a:prstGeom>
        </p:spPr>
        <p:txBody>
          <a:bodyPr vert="horz" wrap="square" lIns="0" tIns="12065" rIns="0" bIns="0" rtlCol="0">
            <a:spAutoFit/>
          </a:bodyPr>
          <a:lstStyle/>
          <a:p>
            <a:pPr marL="12700">
              <a:lnSpc>
                <a:spcPct val="100000"/>
              </a:lnSpc>
              <a:spcBef>
                <a:spcPts val="95"/>
              </a:spcBef>
            </a:pPr>
            <a:r>
              <a:rPr sz="1400" spc="-15" dirty="0">
                <a:latin typeface="Calibri"/>
                <a:cs typeface="Calibri"/>
              </a:rPr>
              <a:t>Approximate</a:t>
            </a:r>
            <a:r>
              <a:rPr sz="1400" spc="5" dirty="0">
                <a:latin typeface="Calibri"/>
                <a:cs typeface="Calibri"/>
              </a:rPr>
              <a:t> </a:t>
            </a:r>
            <a:r>
              <a:rPr sz="1400" spc="-10" dirty="0">
                <a:latin typeface="Calibri"/>
                <a:cs typeface="Calibri"/>
              </a:rPr>
              <a:t>Area</a:t>
            </a:r>
            <a:endParaRPr sz="1400" dirty="0">
              <a:latin typeface="Calibri"/>
              <a:cs typeface="Calibri"/>
            </a:endParaRPr>
          </a:p>
        </p:txBody>
      </p:sp>
      <p:sp>
        <p:nvSpPr>
          <p:cNvPr id="15" name="object 15"/>
          <p:cNvSpPr txBox="1"/>
          <p:nvPr/>
        </p:nvSpPr>
        <p:spPr>
          <a:xfrm>
            <a:off x="6099047" y="4638040"/>
            <a:ext cx="114300"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Calibri"/>
                <a:cs typeface="Calibri"/>
              </a:rPr>
              <a:t>–</a:t>
            </a:r>
            <a:endParaRPr sz="1400">
              <a:latin typeface="Calibri"/>
              <a:cs typeface="Calibri"/>
            </a:endParaRPr>
          </a:p>
        </p:txBody>
      </p:sp>
      <p:sp>
        <p:nvSpPr>
          <p:cNvPr id="16" name="object 16"/>
          <p:cNvSpPr txBox="1"/>
          <p:nvPr/>
        </p:nvSpPr>
        <p:spPr>
          <a:xfrm>
            <a:off x="7013447" y="4363720"/>
            <a:ext cx="1436370" cy="665480"/>
          </a:xfrm>
          <a:prstGeom prst="rect">
            <a:avLst/>
          </a:prstGeom>
        </p:spPr>
        <p:txBody>
          <a:bodyPr vert="horz" wrap="square" lIns="0" tIns="12700" rIns="0" bIns="0" rtlCol="0">
            <a:spAutoFit/>
          </a:bodyPr>
          <a:lstStyle/>
          <a:p>
            <a:pPr marL="12700" marR="5080">
              <a:lnSpc>
                <a:spcPct val="150000"/>
              </a:lnSpc>
              <a:spcBef>
                <a:spcPts val="100"/>
              </a:spcBef>
            </a:pPr>
            <a:r>
              <a:rPr sz="1400" spc="-5" dirty="0">
                <a:latin typeface="Calibri"/>
                <a:cs typeface="Calibri"/>
              </a:rPr>
              <a:t>35 Lakh </a:t>
            </a:r>
            <a:r>
              <a:rPr sz="1400" spc="-10" dirty="0">
                <a:latin typeface="Calibri"/>
                <a:cs typeface="Calibri"/>
              </a:rPr>
              <a:t>square </a:t>
            </a:r>
            <a:r>
              <a:rPr sz="1400" spc="-15" dirty="0">
                <a:latin typeface="Calibri"/>
                <a:cs typeface="Calibri"/>
              </a:rPr>
              <a:t>feet  </a:t>
            </a:r>
            <a:r>
              <a:rPr sz="1400" spc="-5" dirty="0">
                <a:latin typeface="Calibri"/>
                <a:cs typeface="Calibri"/>
              </a:rPr>
              <a:t>Construction</a:t>
            </a:r>
            <a:endParaRPr sz="1400" dirty="0">
              <a:latin typeface="Calibri"/>
              <a:cs typeface="Calibri"/>
            </a:endParaRPr>
          </a:p>
        </p:txBody>
      </p:sp>
      <p:sp>
        <p:nvSpPr>
          <p:cNvPr id="20" name="object 20"/>
          <p:cNvSpPr txBox="1"/>
          <p:nvPr/>
        </p:nvSpPr>
        <p:spPr>
          <a:xfrm>
            <a:off x="4269994" y="5552440"/>
            <a:ext cx="1236345" cy="238760"/>
          </a:xfrm>
          <a:prstGeom prst="rect">
            <a:avLst/>
          </a:prstGeom>
        </p:spPr>
        <p:txBody>
          <a:bodyPr vert="horz" wrap="square" lIns="0" tIns="12065" rIns="0" bIns="0" rtlCol="0">
            <a:spAutoFit/>
          </a:bodyPr>
          <a:lstStyle/>
          <a:p>
            <a:pPr marL="12700">
              <a:lnSpc>
                <a:spcPct val="100000"/>
              </a:lnSpc>
              <a:spcBef>
                <a:spcPts val="95"/>
              </a:spcBef>
            </a:pPr>
            <a:r>
              <a:rPr sz="1400" spc="-20" dirty="0">
                <a:latin typeface="Calibri"/>
                <a:cs typeface="Calibri"/>
              </a:rPr>
              <a:t>Type </a:t>
            </a:r>
            <a:r>
              <a:rPr sz="1400" spc="-5" dirty="0">
                <a:latin typeface="Calibri"/>
                <a:cs typeface="Calibri"/>
              </a:rPr>
              <a:t>Of</a:t>
            </a:r>
            <a:r>
              <a:rPr sz="1400" spc="-45" dirty="0">
                <a:latin typeface="Calibri"/>
                <a:cs typeface="Calibri"/>
              </a:rPr>
              <a:t> </a:t>
            </a:r>
            <a:r>
              <a:rPr sz="1400" spc="-10" dirty="0">
                <a:latin typeface="Calibri"/>
                <a:cs typeface="Calibri"/>
              </a:rPr>
              <a:t>Contract</a:t>
            </a:r>
            <a:endParaRPr sz="1400" dirty="0">
              <a:latin typeface="Calibri"/>
              <a:cs typeface="Calibri"/>
            </a:endParaRPr>
          </a:p>
        </p:txBody>
      </p:sp>
      <p:sp>
        <p:nvSpPr>
          <p:cNvPr id="21" name="object 21"/>
          <p:cNvSpPr txBox="1"/>
          <p:nvPr/>
        </p:nvSpPr>
        <p:spPr>
          <a:xfrm>
            <a:off x="6099047" y="5552440"/>
            <a:ext cx="80010"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Calibri"/>
                <a:cs typeface="Calibri"/>
              </a:rPr>
              <a:t>-</a:t>
            </a:r>
            <a:endParaRPr sz="1400">
              <a:latin typeface="Calibri"/>
              <a:cs typeface="Calibri"/>
            </a:endParaRPr>
          </a:p>
        </p:txBody>
      </p:sp>
      <p:sp>
        <p:nvSpPr>
          <p:cNvPr id="22" name="object 22"/>
          <p:cNvSpPr txBox="1"/>
          <p:nvPr/>
        </p:nvSpPr>
        <p:spPr>
          <a:xfrm>
            <a:off x="7013447" y="5278120"/>
            <a:ext cx="1308735" cy="665480"/>
          </a:xfrm>
          <a:prstGeom prst="rect">
            <a:avLst/>
          </a:prstGeom>
        </p:spPr>
        <p:txBody>
          <a:bodyPr vert="horz" wrap="square" lIns="0" tIns="12700" rIns="0" bIns="0" rtlCol="0">
            <a:spAutoFit/>
          </a:bodyPr>
          <a:lstStyle/>
          <a:p>
            <a:pPr marL="12700" marR="5080">
              <a:lnSpc>
                <a:spcPct val="150000"/>
              </a:lnSpc>
              <a:spcBef>
                <a:spcPts val="100"/>
              </a:spcBef>
            </a:pPr>
            <a:r>
              <a:rPr sz="1400" spc="-5" dirty="0">
                <a:latin typeface="Calibri"/>
                <a:cs typeface="Calibri"/>
              </a:rPr>
              <a:t>EPC</a:t>
            </a:r>
            <a:r>
              <a:rPr sz="1400" spc="-65" dirty="0">
                <a:latin typeface="Calibri"/>
                <a:cs typeface="Calibri"/>
              </a:rPr>
              <a:t> </a:t>
            </a:r>
            <a:r>
              <a:rPr sz="1400" spc="-5" dirty="0">
                <a:latin typeface="Calibri"/>
                <a:cs typeface="Calibri"/>
              </a:rPr>
              <a:t>Management  Consultancy</a:t>
            </a:r>
            <a:endParaRPr sz="1400" dirty="0">
              <a:latin typeface="Calibri"/>
              <a:cs typeface="Calibri"/>
            </a:endParaRPr>
          </a:p>
        </p:txBody>
      </p:sp>
      <p:sp>
        <p:nvSpPr>
          <p:cNvPr id="23" name="object 23"/>
          <p:cNvSpPr txBox="1"/>
          <p:nvPr/>
        </p:nvSpPr>
        <p:spPr>
          <a:xfrm>
            <a:off x="8345931" y="6476238"/>
            <a:ext cx="77470" cy="152400"/>
          </a:xfrm>
          <a:prstGeom prst="rect">
            <a:avLst/>
          </a:prstGeom>
        </p:spPr>
        <p:txBody>
          <a:bodyPr vert="horz" wrap="square" lIns="0" tIns="0" rIns="0" bIns="0" rtlCol="0">
            <a:spAutoFit/>
          </a:bodyPr>
          <a:lstStyle/>
          <a:p>
            <a:pPr>
              <a:lnSpc>
                <a:spcPts val="1140"/>
              </a:lnSpc>
            </a:pPr>
            <a:r>
              <a:rPr sz="1200" dirty="0">
                <a:solidFill>
                  <a:srgbClr val="888888"/>
                </a:solidFill>
                <a:latin typeface="Calibri"/>
                <a:cs typeface="Calibri"/>
              </a:rPr>
              <a:t>8</a:t>
            </a:r>
            <a:endParaRPr sz="1200">
              <a:latin typeface="Calibri"/>
              <a:cs typeface="Calibri"/>
            </a:endParaRPr>
          </a:p>
        </p:txBody>
      </p:sp>
      <p:grpSp>
        <p:nvGrpSpPr>
          <p:cNvPr id="24" name="object 24"/>
          <p:cNvGrpSpPr/>
          <p:nvPr/>
        </p:nvGrpSpPr>
        <p:grpSpPr>
          <a:xfrm>
            <a:off x="0" y="0"/>
            <a:ext cx="9144000" cy="1066800"/>
            <a:chOff x="0" y="0"/>
            <a:chExt cx="9144000" cy="1066800"/>
          </a:xfrm>
        </p:grpSpPr>
        <p:sp>
          <p:nvSpPr>
            <p:cNvPr id="25" name="object 25"/>
            <p:cNvSpPr/>
            <p:nvPr/>
          </p:nvSpPr>
          <p:spPr>
            <a:xfrm>
              <a:off x="76200" y="0"/>
              <a:ext cx="684530" cy="731520"/>
            </a:xfrm>
            <a:custGeom>
              <a:avLst/>
              <a:gdLst/>
              <a:ahLst/>
              <a:cxnLst/>
              <a:rect l="l" t="t" r="r" b="b"/>
              <a:pathLst>
                <a:path w="684530" h="731520">
                  <a:moveTo>
                    <a:pt x="230771" y="0"/>
                  </a:moveTo>
                  <a:lnTo>
                    <a:pt x="0" y="0"/>
                  </a:lnTo>
                  <a:lnTo>
                    <a:pt x="0" y="731520"/>
                  </a:lnTo>
                  <a:lnTo>
                    <a:pt x="684009" y="731520"/>
                  </a:lnTo>
                  <a:lnTo>
                    <a:pt x="230771" y="0"/>
                  </a:lnTo>
                  <a:close/>
                </a:path>
              </a:pathLst>
            </a:custGeom>
            <a:solidFill>
              <a:srgbClr val="F8B44A"/>
            </a:solidFill>
          </p:spPr>
          <p:txBody>
            <a:bodyPr wrap="square" lIns="0" tIns="0" rIns="0" bIns="0" rtlCol="0"/>
            <a:lstStyle/>
            <a:p>
              <a:endParaRPr/>
            </a:p>
          </p:txBody>
        </p:sp>
        <p:sp>
          <p:nvSpPr>
            <p:cNvPr id="26" name="object 26"/>
            <p:cNvSpPr/>
            <p:nvPr/>
          </p:nvSpPr>
          <p:spPr>
            <a:xfrm>
              <a:off x="0" y="0"/>
              <a:ext cx="9144000" cy="1066800"/>
            </a:xfrm>
            <a:custGeom>
              <a:avLst/>
              <a:gdLst/>
              <a:ahLst/>
              <a:cxnLst/>
              <a:rect l="l" t="t" r="r" b="b"/>
              <a:pathLst>
                <a:path w="9144000" h="1066800">
                  <a:moveTo>
                    <a:pt x="681228" y="731520"/>
                  </a:moveTo>
                  <a:lnTo>
                    <a:pt x="228828" y="0"/>
                  </a:lnTo>
                  <a:lnTo>
                    <a:pt x="0" y="0"/>
                  </a:lnTo>
                  <a:lnTo>
                    <a:pt x="0" y="731520"/>
                  </a:lnTo>
                  <a:lnTo>
                    <a:pt x="681228" y="731520"/>
                  </a:lnTo>
                  <a:close/>
                </a:path>
                <a:path w="9144000" h="1066800">
                  <a:moveTo>
                    <a:pt x="9144000" y="152400"/>
                  </a:moveTo>
                  <a:lnTo>
                    <a:pt x="533400" y="152400"/>
                  </a:lnTo>
                  <a:lnTo>
                    <a:pt x="1099693" y="1066800"/>
                  </a:lnTo>
                  <a:lnTo>
                    <a:pt x="9144000" y="1066800"/>
                  </a:lnTo>
                  <a:lnTo>
                    <a:pt x="9144000" y="152400"/>
                  </a:lnTo>
                  <a:close/>
                </a:path>
              </a:pathLst>
            </a:custGeom>
            <a:solidFill>
              <a:srgbClr val="363636"/>
            </a:solidFill>
          </p:spPr>
          <p:txBody>
            <a:bodyPr wrap="square" lIns="0" tIns="0" rIns="0" bIns="0" rtlCol="0"/>
            <a:lstStyle/>
            <a:p>
              <a:endParaRPr/>
            </a:p>
          </p:txBody>
        </p:sp>
        <p:sp>
          <p:nvSpPr>
            <p:cNvPr id="27" name="object 27"/>
            <p:cNvSpPr/>
            <p:nvPr/>
          </p:nvSpPr>
          <p:spPr>
            <a:xfrm>
              <a:off x="7239000" y="152400"/>
              <a:ext cx="1905000" cy="914400"/>
            </a:xfrm>
            <a:custGeom>
              <a:avLst/>
              <a:gdLst/>
              <a:ahLst/>
              <a:cxnLst/>
              <a:rect l="l" t="t" r="r" b="b"/>
              <a:pathLst>
                <a:path w="1905000" h="914400">
                  <a:moveTo>
                    <a:pt x="1905000" y="0"/>
                  </a:moveTo>
                  <a:lnTo>
                    <a:pt x="0" y="0"/>
                  </a:lnTo>
                  <a:lnTo>
                    <a:pt x="566293" y="914400"/>
                  </a:lnTo>
                  <a:lnTo>
                    <a:pt x="1905000" y="914400"/>
                  </a:lnTo>
                  <a:lnTo>
                    <a:pt x="1905000" y="0"/>
                  </a:lnTo>
                  <a:close/>
                </a:path>
              </a:pathLst>
            </a:custGeom>
            <a:solidFill>
              <a:srgbClr val="F0F0F0"/>
            </a:solidFill>
          </p:spPr>
          <p:txBody>
            <a:bodyPr wrap="square" lIns="0" tIns="0" rIns="0" bIns="0" rtlCol="0"/>
            <a:lstStyle/>
            <a:p>
              <a:endParaRPr/>
            </a:p>
          </p:txBody>
        </p:sp>
        <p:sp>
          <p:nvSpPr>
            <p:cNvPr id="28" name="object 28"/>
            <p:cNvSpPr/>
            <p:nvPr/>
          </p:nvSpPr>
          <p:spPr>
            <a:xfrm>
              <a:off x="7836407" y="252984"/>
              <a:ext cx="1165859" cy="713232"/>
            </a:xfrm>
            <a:prstGeom prst="rect">
              <a:avLst/>
            </a:prstGeom>
            <a:blipFill>
              <a:blip r:embed="rId2" cstate="print"/>
              <a:stretch>
                <a:fillRect/>
              </a:stretch>
            </a:blipFill>
          </p:spPr>
          <p:txBody>
            <a:bodyPr wrap="square" lIns="0" tIns="0" rIns="0" bIns="0" rtlCol="0"/>
            <a:lstStyle/>
            <a:p>
              <a:endParaRPr/>
            </a:p>
          </p:txBody>
        </p:sp>
        <p:sp>
          <p:nvSpPr>
            <p:cNvPr id="29" name="object 29"/>
            <p:cNvSpPr/>
            <p:nvPr/>
          </p:nvSpPr>
          <p:spPr>
            <a:xfrm>
              <a:off x="6237732" y="147828"/>
              <a:ext cx="2906395" cy="866140"/>
            </a:xfrm>
            <a:custGeom>
              <a:avLst/>
              <a:gdLst/>
              <a:ahLst/>
              <a:cxnLst/>
              <a:rect l="l" t="t" r="r" b="b"/>
              <a:pathLst>
                <a:path w="2906395" h="866140">
                  <a:moveTo>
                    <a:pt x="0" y="0"/>
                  </a:moveTo>
                  <a:lnTo>
                    <a:pt x="580770" y="865632"/>
                  </a:lnTo>
                  <a:lnTo>
                    <a:pt x="2906267" y="812696"/>
                  </a:lnTo>
                  <a:lnTo>
                    <a:pt x="2906267" y="38005"/>
                  </a:lnTo>
                  <a:lnTo>
                    <a:pt x="0" y="0"/>
                  </a:lnTo>
                  <a:close/>
                </a:path>
              </a:pathLst>
            </a:custGeom>
            <a:solidFill>
              <a:srgbClr val="585858"/>
            </a:solidFill>
          </p:spPr>
          <p:txBody>
            <a:bodyPr wrap="square" lIns="0" tIns="0" rIns="0" bIns="0" rtlCol="0"/>
            <a:lstStyle/>
            <a:p>
              <a:endParaRPr/>
            </a:p>
          </p:txBody>
        </p:sp>
        <p:sp>
          <p:nvSpPr>
            <p:cNvPr id="30" name="object 30"/>
            <p:cNvSpPr/>
            <p:nvPr/>
          </p:nvSpPr>
          <p:spPr>
            <a:xfrm>
              <a:off x="8337042" y="186689"/>
              <a:ext cx="806957" cy="843533"/>
            </a:xfrm>
            <a:prstGeom prst="rect">
              <a:avLst/>
            </a:prstGeom>
            <a:blipFill>
              <a:blip r:embed="rId3" cstate="print"/>
              <a:stretch>
                <a:fillRect/>
              </a:stretch>
            </a:blipFill>
          </p:spPr>
          <p:txBody>
            <a:bodyPr wrap="square" lIns="0" tIns="0" rIns="0" bIns="0" rtlCol="0"/>
            <a:lstStyle/>
            <a:p>
              <a:endParaRPr/>
            </a:p>
          </p:txBody>
        </p:sp>
        <p:sp>
          <p:nvSpPr>
            <p:cNvPr id="31" name="object 31"/>
            <p:cNvSpPr/>
            <p:nvPr/>
          </p:nvSpPr>
          <p:spPr>
            <a:xfrm>
              <a:off x="5513070" y="165354"/>
              <a:ext cx="2823972" cy="896874"/>
            </a:xfrm>
            <a:prstGeom prst="rect">
              <a:avLst/>
            </a:prstGeom>
            <a:blipFill>
              <a:blip r:embed="rId4" cstate="print"/>
              <a:stretch>
                <a:fillRect/>
              </a:stretch>
            </a:blipFill>
          </p:spPr>
          <p:txBody>
            <a:bodyPr wrap="square" lIns="0" tIns="0" rIns="0" bIns="0" rtlCol="0"/>
            <a:lstStyle/>
            <a:p>
              <a:endParaRPr/>
            </a:p>
          </p:txBody>
        </p:sp>
      </p:grpSp>
      <p:grpSp>
        <p:nvGrpSpPr>
          <p:cNvPr id="32" name="object 32"/>
          <p:cNvGrpSpPr/>
          <p:nvPr/>
        </p:nvGrpSpPr>
        <p:grpSpPr>
          <a:xfrm>
            <a:off x="0" y="2063750"/>
            <a:ext cx="3869690" cy="3803650"/>
            <a:chOff x="0" y="1138427"/>
            <a:chExt cx="3869690" cy="3803650"/>
          </a:xfrm>
        </p:grpSpPr>
        <p:sp>
          <p:nvSpPr>
            <p:cNvPr id="33" name="object 33"/>
            <p:cNvSpPr/>
            <p:nvPr/>
          </p:nvSpPr>
          <p:spPr>
            <a:xfrm>
              <a:off x="0" y="1138427"/>
              <a:ext cx="3869435" cy="3433572"/>
            </a:xfrm>
            <a:prstGeom prst="rect">
              <a:avLst/>
            </a:prstGeom>
            <a:blipFill>
              <a:blip r:embed="rId5" cstate="print"/>
              <a:stretch>
                <a:fillRect/>
              </a:stretch>
            </a:blipFill>
          </p:spPr>
          <p:txBody>
            <a:bodyPr wrap="square" lIns="0" tIns="0" rIns="0" bIns="0" rtlCol="0"/>
            <a:lstStyle/>
            <a:p>
              <a:endParaRPr/>
            </a:p>
          </p:txBody>
        </p:sp>
        <p:sp>
          <p:nvSpPr>
            <p:cNvPr id="34" name="object 34"/>
            <p:cNvSpPr/>
            <p:nvPr/>
          </p:nvSpPr>
          <p:spPr>
            <a:xfrm>
              <a:off x="0" y="4571999"/>
              <a:ext cx="3869690" cy="369570"/>
            </a:xfrm>
            <a:custGeom>
              <a:avLst/>
              <a:gdLst/>
              <a:ahLst/>
              <a:cxnLst/>
              <a:rect l="l" t="t" r="r" b="b"/>
              <a:pathLst>
                <a:path w="3869690" h="369570">
                  <a:moveTo>
                    <a:pt x="3869436" y="0"/>
                  </a:moveTo>
                  <a:lnTo>
                    <a:pt x="0" y="0"/>
                  </a:lnTo>
                  <a:lnTo>
                    <a:pt x="0" y="369569"/>
                  </a:lnTo>
                  <a:lnTo>
                    <a:pt x="3869436" y="369569"/>
                  </a:lnTo>
                  <a:lnTo>
                    <a:pt x="3869436" y="0"/>
                  </a:lnTo>
                  <a:close/>
                </a:path>
              </a:pathLst>
            </a:custGeom>
            <a:solidFill>
              <a:srgbClr val="FFFFFF"/>
            </a:solidFill>
          </p:spPr>
          <p:txBody>
            <a:bodyPr wrap="square" lIns="0" tIns="0" rIns="0" bIns="0" rtlCol="0"/>
            <a:lstStyle/>
            <a:p>
              <a:endParaRPr/>
            </a:p>
          </p:txBody>
        </p:sp>
      </p:grpSp>
      <p:sp>
        <p:nvSpPr>
          <p:cNvPr id="36" name="object 36"/>
          <p:cNvSpPr txBox="1"/>
          <p:nvPr/>
        </p:nvSpPr>
        <p:spPr>
          <a:xfrm>
            <a:off x="566673" y="4591050"/>
            <a:ext cx="270891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THE </a:t>
            </a:r>
            <a:r>
              <a:rPr sz="1800" spc="-10" dirty="0">
                <a:latin typeface="Calibri"/>
                <a:cs typeface="Calibri"/>
              </a:rPr>
              <a:t>EARTH </a:t>
            </a:r>
            <a:r>
              <a:rPr sz="1800" dirty="0">
                <a:latin typeface="Calibri"/>
                <a:cs typeface="Calibri"/>
              </a:rPr>
              <a:t>– Mix </a:t>
            </a:r>
            <a:r>
              <a:rPr sz="1800" spc="-5" dirty="0">
                <a:latin typeface="Calibri"/>
                <a:cs typeface="Calibri"/>
              </a:rPr>
              <a:t>use</a:t>
            </a:r>
            <a:r>
              <a:rPr sz="1800" spc="-50" dirty="0">
                <a:latin typeface="Calibri"/>
                <a:cs typeface="Calibri"/>
              </a:rPr>
              <a:t> </a:t>
            </a:r>
            <a:r>
              <a:rPr sz="1800" spc="-10" dirty="0">
                <a:latin typeface="Calibri"/>
                <a:cs typeface="Calibri"/>
              </a:rPr>
              <a:t>Project</a:t>
            </a:r>
            <a:endParaRPr sz="18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269994" y="1692909"/>
            <a:ext cx="55118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Lo</a:t>
            </a:r>
            <a:r>
              <a:rPr sz="1200" spc="-15" dirty="0">
                <a:latin typeface="Calibri"/>
                <a:cs typeface="Calibri"/>
              </a:rPr>
              <a:t>ca</a:t>
            </a:r>
            <a:r>
              <a:rPr sz="1200" dirty="0">
                <a:latin typeface="Calibri"/>
                <a:cs typeface="Calibri"/>
              </a:rPr>
              <a:t>tion</a:t>
            </a:r>
            <a:endParaRPr sz="1200">
              <a:latin typeface="Calibri"/>
              <a:cs typeface="Calibri"/>
            </a:endParaRPr>
          </a:p>
        </p:txBody>
      </p:sp>
      <p:sp>
        <p:nvSpPr>
          <p:cNvPr id="6" name="object 6"/>
          <p:cNvSpPr txBox="1"/>
          <p:nvPr/>
        </p:nvSpPr>
        <p:spPr>
          <a:xfrm>
            <a:off x="6099047" y="1692909"/>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a:t>
            </a:r>
            <a:endParaRPr sz="1200">
              <a:latin typeface="Calibri"/>
              <a:cs typeface="Calibri"/>
            </a:endParaRPr>
          </a:p>
        </p:txBody>
      </p:sp>
      <p:sp>
        <p:nvSpPr>
          <p:cNvPr id="7" name="object 7"/>
          <p:cNvSpPr txBox="1"/>
          <p:nvPr/>
        </p:nvSpPr>
        <p:spPr>
          <a:xfrm>
            <a:off x="7013447" y="1692909"/>
            <a:ext cx="104775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Botarwadi,</a:t>
            </a:r>
            <a:r>
              <a:rPr sz="1200" spc="-65" dirty="0">
                <a:latin typeface="Calibri"/>
                <a:cs typeface="Calibri"/>
              </a:rPr>
              <a:t> </a:t>
            </a:r>
            <a:r>
              <a:rPr sz="1200" dirty="0">
                <a:latin typeface="Calibri"/>
                <a:cs typeface="Calibri"/>
              </a:rPr>
              <a:t>Pune</a:t>
            </a:r>
            <a:endParaRPr sz="1200">
              <a:latin typeface="Calibri"/>
              <a:cs typeface="Calibri"/>
            </a:endParaRPr>
          </a:p>
        </p:txBody>
      </p:sp>
      <p:sp>
        <p:nvSpPr>
          <p:cNvPr id="14" name="object 14"/>
          <p:cNvSpPr txBox="1"/>
          <p:nvPr/>
        </p:nvSpPr>
        <p:spPr>
          <a:xfrm>
            <a:off x="4269994" y="3174238"/>
            <a:ext cx="114554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Approximate</a:t>
            </a:r>
            <a:r>
              <a:rPr sz="1200" spc="-55" dirty="0">
                <a:latin typeface="Calibri"/>
                <a:cs typeface="Calibri"/>
              </a:rPr>
              <a:t> </a:t>
            </a:r>
            <a:r>
              <a:rPr sz="1200" spc="-5" dirty="0">
                <a:latin typeface="Calibri"/>
                <a:cs typeface="Calibri"/>
              </a:rPr>
              <a:t>Area</a:t>
            </a:r>
            <a:endParaRPr sz="1200">
              <a:latin typeface="Calibri"/>
              <a:cs typeface="Calibri"/>
            </a:endParaRPr>
          </a:p>
        </p:txBody>
      </p:sp>
      <p:sp>
        <p:nvSpPr>
          <p:cNvPr id="15" name="object 15"/>
          <p:cNvSpPr txBox="1"/>
          <p:nvPr/>
        </p:nvSpPr>
        <p:spPr>
          <a:xfrm>
            <a:off x="6099047" y="3174238"/>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a:t>
            </a:r>
            <a:endParaRPr sz="1200">
              <a:latin typeface="Calibri"/>
              <a:cs typeface="Calibri"/>
            </a:endParaRPr>
          </a:p>
        </p:txBody>
      </p:sp>
      <p:sp>
        <p:nvSpPr>
          <p:cNvPr id="16" name="object 16"/>
          <p:cNvSpPr txBox="1"/>
          <p:nvPr/>
        </p:nvSpPr>
        <p:spPr>
          <a:xfrm>
            <a:off x="7013447" y="3174238"/>
            <a:ext cx="63373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352</a:t>
            </a:r>
            <a:r>
              <a:rPr sz="1200" spc="-50" dirty="0">
                <a:latin typeface="Calibri"/>
                <a:cs typeface="Calibri"/>
              </a:rPr>
              <a:t> </a:t>
            </a:r>
            <a:r>
              <a:rPr sz="1200" spc="-5" dirty="0">
                <a:latin typeface="Calibri"/>
                <a:cs typeface="Calibri"/>
              </a:rPr>
              <a:t>Acres</a:t>
            </a:r>
            <a:endParaRPr sz="1200">
              <a:latin typeface="Calibri"/>
              <a:cs typeface="Calibri"/>
            </a:endParaRPr>
          </a:p>
        </p:txBody>
      </p:sp>
      <p:sp>
        <p:nvSpPr>
          <p:cNvPr id="20" name="object 20"/>
          <p:cNvSpPr txBox="1"/>
          <p:nvPr/>
        </p:nvSpPr>
        <p:spPr>
          <a:xfrm>
            <a:off x="4269994" y="4591685"/>
            <a:ext cx="1901189" cy="208915"/>
          </a:xfrm>
          <a:prstGeom prst="rect">
            <a:avLst/>
          </a:prstGeom>
        </p:spPr>
        <p:txBody>
          <a:bodyPr vert="horz" wrap="square" lIns="0" tIns="12700" rIns="0" bIns="0" rtlCol="0">
            <a:spAutoFit/>
          </a:bodyPr>
          <a:lstStyle/>
          <a:p>
            <a:pPr marL="12700">
              <a:lnSpc>
                <a:spcPct val="100000"/>
              </a:lnSpc>
              <a:spcBef>
                <a:spcPts val="100"/>
              </a:spcBef>
              <a:tabLst>
                <a:tab pos="1841500" algn="l"/>
              </a:tabLst>
            </a:pPr>
            <a:r>
              <a:rPr sz="1200" spc="-60" dirty="0">
                <a:latin typeface="Calibri"/>
                <a:cs typeface="Calibri"/>
              </a:rPr>
              <a:t>T</a:t>
            </a:r>
            <a:r>
              <a:rPr sz="1200" dirty="0">
                <a:latin typeface="Calibri"/>
                <a:cs typeface="Calibri"/>
              </a:rPr>
              <a:t>ype</a:t>
            </a:r>
            <a:r>
              <a:rPr sz="1200" spc="-5" dirty="0">
                <a:latin typeface="Calibri"/>
                <a:cs typeface="Calibri"/>
              </a:rPr>
              <a:t> O</a:t>
            </a:r>
            <a:r>
              <a:rPr sz="1200" dirty="0">
                <a:latin typeface="Calibri"/>
                <a:cs typeface="Calibri"/>
              </a:rPr>
              <a:t>f</a:t>
            </a:r>
            <a:r>
              <a:rPr sz="1200" spc="5" dirty="0">
                <a:latin typeface="Calibri"/>
                <a:cs typeface="Calibri"/>
              </a:rPr>
              <a:t> </a:t>
            </a:r>
            <a:r>
              <a:rPr sz="1200" spc="-5" dirty="0">
                <a:latin typeface="Calibri"/>
                <a:cs typeface="Calibri"/>
              </a:rPr>
              <a:t>Co</a:t>
            </a:r>
            <a:r>
              <a:rPr sz="1200" spc="-20" dirty="0">
                <a:latin typeface="Calibri"/>
                <a:cs typeface="Calibri"/>
              </a:rPr>
              <a:t>n</a:t>
            </a:r>
            <a:r>
              <a:rPr sz="1200" dirty="0">
                <a:latin typeface="Calibri"/>
                <a:cs typeface="Calibri"/>
              </a:rPr>
              <a:t>t</a:t>
            </a:r>
            <a:r>
              <a:rPr sz="1200" spc="-25" dirty="0">
                <a:latin typeface="Calibri"/>
                <a:cs typeface="Calibri"/>
              </a:rPr>
              <a:t>r</a:t>
            </a:r>
            <a:r>
              <a:rPr sz="1200" dirty="0">
                <a:latin typeface="Calibri"/>
                <a:cs typeface="Calibri"/>
              </a:rPr>
              <a:t>act	-</a:t>
            </a:r>
          </a:p>
        </p:txBody>
      </p:sp>
      <p:sp>
        <p:nvSpPr>
          <p:cNvPr id="21" name="object 21"/>
          <p:cNvSpPr txBox="1"/>
          <p:nvPr/>
        </p:nvSpPr>
        <p:spPr>
          <a:xfrm>
            <a:off x="7013447" y="4377690"/>
            <a:ext cx="1692275" cy="575310"/>
          </a:xfrm>
          <a:prstGeom prst="rect">
            <a:avLst/>
          </a:prstGeom>
        </p:spPr>
        <p:txBody>
          <a:bodyPr vert="horz" wrap="square" lIns="0" tIns="104775" rIns="0" bIns="0" rtlCol="0">
            <a:spAutoFit/>
          </a:bodyPr>
          <a:lstStyle/>
          <a:p>
            <a:pPr marL="12700">
              <a:lnSpc>
                <a:spcPct val="100000"/>
              </a:lnSpc>
              <a:spcBef>
                <a:spcPts val="825"/>
              </a:spcBef>
            </a:pPr>
            <a:r>
              <a:rPr sz="1200" spc="-10" dirty="0">
                <a:latin typeface="Calibri"/>
                <a:cs typeface="Calibri"/>
              </a:rPr>
              <a:t>PROJECT </a:t>
            </a:r>
            <a:r>
              <a:rPr sz="1200" spc="-5" dirty="0">
                <a:latin typeface="Calibri"/>
                <a:cs typeface="Calibri"/>
              </a:rPr>
              <a:t>MANAGEMENT</a:t>
            </a:r>
            <a:r>
              <a:rPr sz="1200" spc="15" dirty="0">
                <a:latin typeface="Calibri"/>
                <a:cs typeface="Calibri"/>
              </a:rPr>
              <a:t> </a:t>
            </a:r>
            <a:r>
              <a:rPr sz="1200" dirty="0">
                <a:latin typeface="Calibri"/>
                <a:cs typeface="Calibri"/>
              </a:rPr>
              <a:t>&amp;</a:t>
            </a:r>
          </a:p>
          <a:p>
            <a:pPr marL="12700">
              <a:lnSpc>
                <a:spcPct val="100000"/>
              </a:lnSpc>
              <a:spcBef>
                <a:spcPts val="720"/>
              </a:spcBef>
            </a:pPr>
            <a:r>
              <a:rPr sz="1200" spc="-5" dirty="0">
                <a:latin typeface="Calibri"/>
                <a:cs typeface="Calibri"/>
              </a:rPr>
              <a:t>EPC</a:t>
            </a:r>
            <a:r>
              <a:rPr sz="1200" dirty="0">
                <a:latin typeface="Calibri"/>
                <a:cs typeface="Calibri"/>
              </a:rPr>
              <a:t> </a:t>
            </a:r>
            <a:r>
              <a:rPr sz="1200" spc="-25" dirty="0">
                <a:latin typeface="Calibri"/>
                <a:cs typeface="Calibri"/>
              </a:rPr>
              <a:t>CONSULTANCY</a:t>
            </a:r>
            <a:endParaRPr sz="1200" dirty="0">
              <a:latin typeface="Calibri"/>
              <a:cs typeface="Calibri"/>
            </a:endParaRPr>
          </a:p>
        </p:txBody>
      </p:sp>
      <p:sp>
        <p:nvSpPr>
          <p:cNvPr id="25" name="object 25"/>
          <p:cNvSpPr/>
          <p:nvPr/>
        </p:nvSpPr>
        <p:spPr>
          <a:xfrm>
            <a:off x="75438" y="1218438"/>
            <a:ext cx="3619500" cy="5333238"/>
          </a:xfrm>
          <a:prstGeom prst="rect">
            <a:avLst/>
          </a:prstGeom>
          <a:blipFill>
            <a:blip r:embed="rId2" cstate="print"/>
            <a:stretch>
              <a:fillRect/>
            </a:stretch>
          </a:blipFill>
        </p:spPr>
        <p:txBody>
          <a:bodyPr wrap="square" lIns="0" tIns="0" rIns="0" bIns="0" rtlCol="0"/>
          <a:lstStyle/>
          <a:p>
            <a:endParaRPr/>
          </a:p>
        </p:txBody>
      </p:sp>
      <p:sp>
        <p:nvSpPr>
          <p:cNvPr id="26" name="object 26"/>
          <p:cNvSpPr txBox="1"/>
          <p:nvPr/>
        </p:nvSpPr>
        <p:spPr>
          <a:xfrm>
            <a:off x="8333231" y="6425438"/>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9</a:t>
            </a:r>
            <a:endParaRPr sz="1200">
              <a:latin typeface="Calibri"/>
              <a:cs typeface="Calibri"/>
            </a:endParaRPr>
          </a:p>
        </p:txBody>
      </p:sp>
      <p:grpSp>
        <p:nvGrpSpPr>
          <p:cNvPr id="27" name="object 27"/>
          <p:cNvGrpSpPr/>
          <p:nvPr/>
        </p:nvGrpSpPr>
        <p:grpSpPr>
          <a:xfrm>
            <a:off x="0" y="0"/>
            <a:ext cx="9144000" cy="1066800"/>
            <a:chOff x="0" y="0"/>
            <a:chExt cx="9144000" cy="1066800"/>
          </a:xfrm>
        </p:grpSpPr>
        <p:sp>
          <p:nvSpPr>
            <p:cNvPr id="28" name="object 28"/>
            <p:cNvSpPr/>
            <p:nvPr/>
          </p:nvSpPr>
          <p:spPr>
            <a:xfrm>
              <a:off x="76200" y="0"/>
              <a:ext cx="684530" cy="731520"/>
            </a:xfrm>
            <a:custGeom>
              <a:avLst/>
              <a:gdLst/>
              <a:ahLst/>
              <a:cxnLst/>
              <a:rect l="l" t="t" r="r" b="b"/>
              <a:pathLst>
                <a:path w="684530" h="731520">
                  <a:moveTo>
                    <a:pt x="230771" y="0"/>
                  </a:moveTo>
                  <a:lnTo>
                    <a:pt x="0" y="0"/>
                  </a:lnTo>
                  <a:lnTo>
                    <a:pt x="0" y="731520"/>
                  </a:lnTo>
                  <a:lnTo>
                    <a:pt x="684009" y="731520"/>
                  </a:lnTo>
                  <a:lnTo>
                    <a:pt x="230771" y="0"/>
                  </a:lnTo>
                  <a:close/>
                </a:path>
              </a:pathLst>
            </a:custGeom>
            <a:solidFill>
              <a:srgbClr val="F8B44A"/>
            </a:solidFill>
          </p:spPr>
          <p:txBody>
            <a:bodyPr wrap="square" lIns="0" tIns="0" rIns="0" bIns="0" rtlCol="0"/>
            <a:lstStyle/>
            <a:p>
              <a:endParaRPr/>
            </a:p>
          </p:txBody>
        </p:sp>
        <p:sp>
          <p:nvSpPr>
            <p:cNvPr id="29" name="object 29"/>
            <p:cNvSpPr/>
            <p:nvPr/>
          </p:nvSpPr>
          <p:spPr>
            <a:xfrm>
              <a:off x="0" y="0"/>
              <a:ext cx="9144000" cy="1066800"/>
            </a:xfrm>
            <a:custGeom>
              <a:avLst/>
              <a:gdLst/>
              <a:ahLst/>
              <a:cxnLst/>
              <a:rect l="l" t="t" r="r" b="b"/>
              <a:pathLst>
                <a:path w="9144000" h="1066800">
                  <a:moveTo>
                    <a:pt x="681228" y="731520"/>
                  </a:moveTo>
                  <a:lnTo>
                    <a:pt x="228828" y="0"/>
                  </a:lnTo>
                  <a:lnTo>
                    <a:pt x="0" y="0"/>
                  </a:lnTo>
                  <a:lnTo>
                    <a:pt x="0" y="731520"/>
                  </a:lnTo>
                  <a:lnTo>
                    <a:pt x="681228" y="731520"/>
                  </a:lnTo>
                  <a:close/>
                </a:path>
                <a:path w="9144000" h="1066800">
                  <a:moveTo>
                    <a:pt x="9144000" y="152400"/>
                  </a:moveTo>
                  <a:lnTo>
                    <a:pt x="533400" y="152400"/>
                  </a:lnTo>
                  <a:lnTo>
                    <a:pt x="1099693" y="1066800"/>
                  </a:lnTo>
                  <a:lnTo>
                    <a:pt x="9144000" y="1066800"/>
                  </a:lnTo>
                  <a:lnTo>
                    <a:pt x="9144000" y="152400"/>
                  </a:lnTo>
                  <a:close/>
                </a:path>
              </a:pathLst>
            </a:custGeom>
            <a:solidFill>
              <a:srgbClr val="363636"/>
            </a:solidFill>
          </p:spPr>
          <p:txBody>
            <a:bodyPr wrap="square" lIns="0" tIns="0" rIns="0" bIns="0" rtlCol="0"/>
            <a:lstStyle/>
            <a:p>
              <a:endParaRPr/>
            </a:p>
          </p:txBody>
        </p:sp>
        <p:sp>
          <p:nvSpPr>
            <p:cNvPr id="30" name="object 30"/>
            <p:cNvSpPr/>
            <p:nvPr/>
          </p:nvSpPr>
          <p:spPr>
            <a:xfrm>
              <a:off x="7239000" y="152400"/>
              <a:ext cx="1905000" cy="914400"/>
            </a:xfrm>
            <a:custGeom>
              <a:avLst/>
              <a:gdLst/>
              <a:ahLst/>
              <a:cxnLst/>
              <a:rect l="l" t="t" r="r" b="b"/>
              <a:pathLst>
                <a:path w="1905000" h="914400">
                  <a:moveTo>
                    <a:pt x="1905000" y="0"/>
                  </a:moveTo>
                  <a:lnTo>
                    <a:pt x="0" y="0"/>
                  </a:lnTo>
                  <a:lnTo>
                    <a:pt x="566293" y="914400"/>
                  </a:lnTo>
                  <a:lnTo>
                    <a:pt x="1905000" y="914400"/>
                  </a:lnTo>
                  <a:lnTo>
                    <a:pt x="1905000" y="0"/>
                  </a:lnTo>
                  <a:close/>
                </a:path>
              </a:pathLst>
            </a:custGeom>
            <a:solidFill>
              <a:srgbClr val="F0F0F0"/>
            </a:solidFill>
          </p:spPr>
          <p:txBody>
            <a:bodyPr wrap="square" lIns="0" tIns="0" rIns="0" bIns="0" rtlCol="0"/>
            <a:lstStyle/>
            <a:p>
              <a:endParaRPr/>
            </a:p>
          </p:txBody>
        </p:sp>
        <p:sp>
          <p:nvSpPr>
            <p:cNvPr id="31" name="object 31"/>
            <p:cNvSpPr/>
            <p:nvPr/>
          </p:nvSpPr>
          <p:spPr>
            <a:xfrm>
              <a:off x="7836407" y="252984"/>
              <a:ext cx="1165859" cy="713232"/>
            </a:xfrm>
            <a:prstGeom prst="rect">
              <a:avLst/>
            </a:prstGeom>
            <a:blipFill>
              <a:blip r:embed="rId3" cstate="print"/>
              <a:stretch>
                <a:fillRect/>
              </a:stretch>
            </a:blipFill>
          </p:spPr>
          <p:txBody>
            <a:bodyPr wrap="square" lIns="0" tIns="0" rIns="0" bIns="0" rtlCol="0"/>
            <a:lstStyle/>
            <a:p>
              <a:endParaRPr/>
            </a:p>
          </p:txBody>
        </p:sp>
        <p:sp>
          <p:nvSpPr>
            <p:cNvPr id="32" name="object 32"/>
            <p:cNvSpPr/>
            <p:nvPr/>
          </p:nvSpPr>
          <p:spPr>
            <a:xfrm>
              <a:off x="6237732" y="147828"/>
              <a:ext cx="2906395" cy="866140"/>
            </a:xfrm>
            <a:custGeom>
              <a:avLst/>
              <a:gdLst/>
              <a:ahLst/>
              <a:cxnLst/>
              <a:rect l="l" t="t" r="r" b="b"/>
              <a:pathLst>
                <a:path w="2906395" h="866140">
                  <a:moveTo>
                    <a:pt x="0" y="0"/>
                  </a:moveTo>
                  <a:lnTo>
                    <a:pt x="580770" y="865632"/>
                  </a:lnTo>
                  <a:lnTo>
                    <a:pt x="2906267" y="812696"/>
                  </a:lnTo>
                  <a:lnTo>
                    <a:pt x="2906267" y="38005"/>
                  </a:lnTo>
                  <a:lnTo>
                    <a:pt x="0" y="0"/>
                  </a:lnTo>
                  <a:close/>
                </a:path>
              </a:pathLst>
            </a:custGeom>
            <a:solidFill>
              <a:srgbClr val="585858"/>
            </a:solidFill>
          </p:spPr>
          <p:txBody>
            <a:bodyPr wrap="square" lIns="0" tIns="0" rIns="0" bIns="0" rtlCol="0"/>
            <a:lstStyle/>
            <a:p>
              <a:endParaRPr/>
            </a:p>
          </p:txBody>
        </p:sp>
        <p:sp>
          <p:nvSpPr>
            <p:cNvPr id="33" name="object 33"/>
            <p:cNvSpPr/>
            <p:nvPr/>
          </p:nvSpPr>
          <p:spPr>
            <a:xfrm>
              <a:off x="8337042" y="186689"/>
              <a:ext cx="806957" cy="843533"/>
            </a:xfrm>
            <a:prstGeom prst="rect">
              <a:avLst/>
            </a:prstGeom>
            <a:blipFill>
              <a:blip r:embed="rId4" cstate="print"/>
              <a:stretch>
                <a:fillRect/>
              </a:stretch>
            </a:blipFill>
          </p:spPr>
          <p:txBody>
            <a:bodyPr wrap="square" lIns="0" tIns="0" rIns="0" bIns="0" rtlCol="0"/>
            <a:lstStyle/>
            <a:p>
              <a:endParaRPr/>
            </a:p>
          </p:txBody>
        </p:sp>
        <p:sp>
          <p:nvSpPr>
            <p:cNvPr id="34" name="object 34"/>
            <p:cNvSpPr/>
            <p:nvPr/>
          </p:nvSpPr>
          <p:spPr>
            <a:xfrm>
              <a:off x="5513070" y="165354"/>
              <a:ext cx="2823972" cy="896874"/>
            </a:xfrm>
            <a:prstGeom prst="rect">
              <a:avLst/>
            </a:prstGeom>
            <a:blipFill>
              <a:blip r:embed="rId5" cstate="print"/>
              <a:stretch>
                <a:fillRect/>
              </a:stretch>
            </a:blipFill>
          </p:spPr>
          <p:txBody>
            <a:bodyPr wrap="square" lIns="0" tIns="0" rIns="0" bIns="0" rtlCol="0"/>
            <a:lstStyle/>
            <a:p>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8837" y="1357883"/>
            <a:ext cx="8532876" cy="171983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83540" y="3042157"/>
            <a:ext cx="638810" cy="238760"/>
          </a:xfrm>
          <a:prstGeom prst="rect">
            <a:avLst/>
          </a:prstGeom>
        </p:spPr>
        <p:txBody>
          <a:bodyPr vert="horz" wrap="square" lIns="0" tIns="12065" rIns="0" bIns="0" rtlCol="0">
            <a:spAutoFit/>
          </a:bodyPr>
          <a:lstStyle/>
          <a:p>
            <a:pPr marL="12700">
              <a:lnSpc>
                <a:spcPct val="100000"/>
              </a:lnSpc>
              <a:spcBef>
                <a:spcPts val="95"/>
              </a:spcBef>
            </a:pPr>
            <a:r>
              <a:rPr sz="1400" spc="-10" dirty="0">
                <a:latin typeface="Calibri"/>
                <a:cs typeface="Calibri"/>
              </a:rPr>
              <a:t>Lo</a:t>
            </a:r>
            <a:r>
              <a:rPr sz="1400" spc="-15" dirty="0">
                <a:latin typeface="Calibri"/>
                <a:cs typeface="Calibri"/>
              </a:rPr>
              <a:t>ca</a:t>
            </a:r>
            <a:r>
              <a:rPr sz="1400" spc="-5" dirty="0">
                <a:latin typeface="Calibri"/>
                <a:cs typeface="Calibri"/>
              </a:rPr>
              <a:t>tion</a:t>
            </a:r>
            <a:endParaRPr sz="1400">
              <a:latin typeface="Calibri"/>
              <a:cs typeface="Calibri"/>
            </a:endParaRPr>
          </a:p>
        </p:txBody>
      </p:sp>
      <p:sp>
        <p:nvSpPr>
          <p:cNvPr id="4" name="object 4"/>
          <p:cNvSpPr txBox="1"/>
          <p:nvPr/>
        </p:nvSpPr>
        <p:spPr>
          <a:xfrm>
            <a:off x="2212594" y="3042157"/>
            <a:ext cx="114300"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Calibri"/>
                <a:cs typeface="Calibri"/>
              </a:rPr>
              <a:t>–</a:t>
            </a:r>
            <a:endParaRPr sz="1400">
              <a:latin typeface="Calibri"/>
              <a:cs typeface="Calibri"/>
            </a:endParaRPr>
          </a:p>
        </p:txBody>
      </p:sp>
      <p:sp>
        <p:nvSpPr>
          <p:cNvPr id="5" name="object 5"/>
          <p:cNvSpPr txBox="1"/>
          <p:nvPr/>
        </p:nvSpPr>
        <p:spPr>
          <a:xfrm>
            <a:off x="3126994" y="3042157"/>
            <a:ext cx="2259330"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Calibri"/>
                <a:cs typeface="Calibri"/>
              </a:rPr>
              <a:t>L.B.S. Marg, Bhandup,</a:t>
            </a:r>
            <a:r>
              <a:rPr sz="1400" spc="-30" dirty="0">
                <a:latin typeface="Calibri"/>
                <a:cs typeface="Calibri"/>
              </a:rPr>
              <a:t> </a:t>
            </a:r>
            <a:r>
              <a:rPr sz="1400" spc="-5" dirty="0">
                <a:latin typeface="Calibri"/>
                <a:cs typeface="Calibri"/>
              </a:rPr>
              <a:t>Mumbai</a:t>
            </a:r>
            <a:endParaRPr sz="1400">
              <a:latin typeface="Calibri"/>
              <a:cs typeface="Calibri"/>
            </a:endParaRPr>
          </a:p>
        </p:txBody>
      </p:sp>
      <p:sp>
        <p:nvSpPr>
          <p:cNvPr id="9" name="object 9"/>
          <p:cNvSpPr txBox="1"/>
          <p:nvPr/>
        </p:nvSpPr>
        <p:spPr>
          <a:xfrm>
            <a:off x="383540" y="3767328"/>
            <a:ext cx="61277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BU</a:t>
            </a:r>
            <a:r>
              <a:rPr sz="1400" spc="-65" dirty="0">
                <a:latin typeface="Calibri"/>
                <a:cs typeface="Calibri"/>
              </a:rPr>
              <a:t> </a:t>
            </a:r>
            <a:r>
              <a:rPr sz="1400" spc="-10" dirty="0">
                <a:latin typeface="Calibri"/>
                <a:cs typeface="Calibri"/>
              </a:rPr>
              <a:t>Area</a:t>
            </a:r>
            <a:endParaRPr sz="1400">
              <a:latin typeface="Calibri"/>
              <a:cs typeface="Calibri"/>
            </a:endParaRPr>
          </a:p>
        </p:txBody>
      </p:sp>
      <p:sp>
        <p:nvSpPr>
          <p:cNvPr id="10" name="object 10"/>
          <p:cNvSpPr txBox="1"/>
          <p:nvPr/>
        </p:nvSpPr>
        <p:spPr>
          <a:xfrm>
            <a:off x="2212594" y="3767328"/>
            <a:ext cx="114300"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a:t>
            </a:r>
            <a:endParaRPr sz="1400">
              <a:latin typeface="Calibri"/>
              <a:cs typeface="Calibri"/>
            </a:endParaRPr>
          </a:p>
        </p:txBody>
      </p:sp>
      <p:sp>
        <p:nvSpPr>
          <p:cNvPr id="11" name="object 11"/>
          <p:cNvSpPr txBox="1"/>
          <p:nvPr/>
        </p:nvSpPr>
        <p:spPr>
          <a:xfrm>
            <a:off x="3126994" y="3767328"/>
            <a:ext cx="1076960"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15 </a:t>
            </a:r>
            <a:r>
              <a:rPr sz="1400" spc="-5" dirty="0">
                <a:latin typeface="Calibri"/>
                <a:cs typeface="Calibri"/>
              </a:rPr>
              <a:t>,00,000</a:t>
            </a:r>
            <a:r>
              <a:rPr sz="1400" spc="-50" dirty="0">
                <a:latin typeface="Calibri"/>
                <a:cs typeface="Calibri"/>
              </a:rPr>
              <a:t> </a:t>
            </a:r>
            <a:r>
              <a:rPr sz="1400" spc="-5" dirty="0">
                <a:latin typeface="Calibri"/>
                <a:cs typeface="Calibri"/>
              </a:rPr>
              <a:t>SFT</a:t>
            </a:r>
            <a:endParaRPr sz="1400">
              <a:latin typeface="Calibri"/>
              <a:cs typeface="Calibri"/>
            </a:endParaRPr>
          </a:p>
        </p:txBody>
      </p:sp>
      <p:sp>
        <p:nvSpPr>
          <p:cNvPr id="15" name="object 15"/>
          <p:cNvSpPr txBox="1"/>
          <p:nvPr/>
        </p:nvSpPr>
        <p:spPr>
          <a:xfrm>
            <a:off x="383540" y="4493259"/>
            <a:ext cx="1080135" cy="238760"/>
          </a:xfrm>
          <a:prstGeom prst="rect">
            <a:avLst/>
          </a:prstGeom>
        </p:spPr>
        <p:txBody>
          <a:bodyPr vert="horz" wrap="square" lIns="0" tIns="12065" rIns="0" bIns="0" rtlCol="0">
            <a:spAutoFit/>
          </a:bodyPr>
          <a:lstStyle/>
          <a:p>
            <a:pPr marL="12700">
              <a:lnSpc>
                <a:spcPct val="100000"/>
              </a:lnSpc>
              <a:spcBef>
                <a:spcPts val="95"/>
              </a:spcBef>
            </a:pPr>
            <a:r>
              <a:rPr sz="1400" spc="-10" dirty="0">
                <a:latin typeface="Calibri"/>
                <a:cs typeface="Calibri"/>
              </a:rPr>
              <a:t>Characteristics</a:t>
            </a:r>
            <a:endParaRPr sz="1400">
              <a:latin typeface="Calibri"/>
              <a:cs typeface="Calibri"/>
            </a:endParaRPr>
          </a:p>
        </p:txBody>
      </p:sp>
      <p:sp>
        <p:nvSpPr>
          <p:cNvPr id="16" name="object 16"/>
          <p:cNvSpPr txBox="1"/>
          <p:nvPr/>
        </p:nvSpPr>
        <p:spPr>
          <a:xfrm>
            <a:off x="2212594" y="4493259"/>
            <a:ext cx="114300"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Calibri"/>
                <a:cs typeface="Calibri"/>
              </a:rPr>
              <a:t>–</a:t>
            </a:r>
            <a:endParaRPr sz="1400">
              <a:latin typeface="Calibri"/>
              <a:cs typeface="Calibri"/>
            </a:endParaRPr>
          </a:p>
        </p:txBody>
      </p:sp>
      <p:sp>
        <p:nvSpPr>
          <p:cNvPr id="17" name="object 17"/>
          <p:cNvSpPr txBox="1"/>
          <p:nvPr/>
        </p:nvSpPr>
        <p:spPr>
          <a:xfrm>
            <a:off x="3126994" y="4493259"/>
            <a:ext cx="2743835"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Calibri"/>
                <a:cs typeface="Calibri"/>
              </a:rPr>
              <a:t>Shopping Mall with Double</a:t>
            </a:r>
            <a:r>
              <a:rPr sz="1400" spc="30" dirty="0">
                <a:latin typeface="Calibri"/>
                <a:cs typeface="Calibri"/>
              </a:rPr>
              <a:t> </a:t>
            </a:r>
            <a:r>
              <a:rPr sz="1400" spc="-5" dirty="0">
                <a:latin typeface="Calibri"/>
                <a:cs typeface="Calibri"/>
              </a:rPr>
              <a:t>Basement</a:t>
            </a:r>
            <a:endParaRPr sz="1400">
              <a:latin typeface="Calibri"/>
              <a:cs typeface="Calibri"/>
            </a:endParaRPr>
          </a:p>
        </p:txBody>
      </p:sp>
      <p:grpSp>
        <p:nvGrpSpPr>
          <p:cNvPr id="18" name="object 18"/>
          <p:cNvGrpSpPr/>
          <p:nvPr/>
        </p:nvGrpSpPr>
        <p:grpSpPr>
          <a:xfrm>
            <a:off x="0" y="1459230"/>
            <a:ext cx="8088630" cy="2371725"/>
            <a:chOff x="0" y="1459230"/>
            <a:chExt cx="8088630" cy="2371725"/>
          </a:xfrm>
        </p:grpSpPr>
        <p:sp>
          <p:nvSpPr>
            <p:cNvPr id="19" name="object 19"/>
            <p:cNvSpPr/>
            <p:nvPr/>
          </p:nvSpPr>
          <p:spPr>
            <a:xfrm>
              <a:off x="0" y="1459230"/>
              <a:ext cx="1632839" cy="1331849"/>
            </a:xfrm>
            <a:prstGeom prst="rect">
              <a:avLst/>
            </a:prstGeom>
            <a:blipFill>
              <a:blip r:embed="rId3" cstate="print"/>
              <a:stretch>
                <a:fillRect/>
              </a:stretch>
            </a:blipFill>
          </p:spPr>
          <p:txBody>
            <a:bodyPr wrap="square" lIns="0" tIns="0" rIns="0" bIns="0" rtlCol="0"/>
            <a:lstStyle/>
            <a:p>
              <a:endParaRPr/>
            </a:p>
          </p:txBody>
        </p:sp>
        <p:sp>
          <p:nvSpPr>
            <p:cNvPr id="20" name="object 20"/>
            <p:cNvSpPr/>
            <p:nvPr/>
          </p:nvSpPr>
          <p:spPr>
            <a:xfrm>
              <a:off x="76200" y="1663446"/>
              <a:ext cx="1191006" cy="762000"/>
            </a:xfrm>
            <a:prstGeom prst="rect">
              <a:avLst/>
            </a:prstGeom>
            <a:blipFill>
              <a:blip r:embed="rId4" cstate="print"/>
              <a:stretch>
                <a:fillRect/>
              </a:stretch>
            </a:blipFill>
          </p:spPr>
          <p:txBody>
            <a:bodyPr wrap="square" lIns="0" tIns="0" rIns="0" bIns="0" rtlCol="0"/>
            <a:lstStyle/>
            <a:p>
              <a:endParaRPr/>
            </a:p>
          </p:txBody>
        </p:sp>
        <p:sp>
          <p:nvSpPr>
            <p:cNvPr id="21" name="object 21"/>
            <p:cNvSpPr/>
            <p:nvPr/>
          </p:nvSpPr>
          <p:spPr>
            <a:xfrm>
              <a:off x="71437" y="1658620"/>
              <a:ext cx="1200785" cy="771525"/>
            </a:xfrm>
            <a:custGeom>
              <a:avLst/>
              <a:gdLst/>
              <a:ahLst/>
              <a:cxnLst/>
              <a:rect l="l" t="t" r="r" b="b"/>
              <a:pathLst>
                <a:path w="1200785" h="771525">
                  <a:moveTo>
                    <a:pt x="0" y="771525"/>
                  </a:moveTo>
                  <a:lnTo>
                    <a:pt x="1200531" y="771525"/>
                  </a:lnTo>
                  <a:lnTo>
                    <a:pt x="1200531" y="0"/>
                  </a:lnTo>
                  <a:lnTo>
                    <a:pt x="0" y="0"/>
                  </a:lnTo>
                  <a:lnTo>
                    <a:pt x="0" y="771525"/>
                  </a:lnTo>
                  <a:close/>
                </a:path>
              </a:pathLst>
            </a:custGeom>
            <a:ln w="9525">
              <a:solidFill>
                <a:srgbClr val="FFFFFF"/>
              </a:solidFill>
            </a:ln>
          </p:spPr>
          <p:txBody>
            <a:bodyPr wrap="square" lIns="0" tIns="0" rIns="0" bIns="0" rtlCol="0"/>
            <a:lstStyle/>
            <a:p>
              <a:endParaRPr/>
            </a:p>
          </p:txBody>
        </p:sp>
        <p:sp>
          <p:nvSpPr>
            <p:cNvPr id="22" name="object 22"/>
            <p:cNvSpPr/>
            <p:nvPr/>
          </p:nvSpPr>
          <p:spPr>
            <a:xfrm>
              <a:off x="6158484" y="3301746"/>
              <a:ext cx="1930145" cy="528827"/>
            </a:xfrm>
            <a:prstGeom prst="rect">
              <a:avLst/>
            </a:prstGeom>
            <a:blipFill>
              <a:blip r:embed="rId5" cstate="print"/>
              <a:stretch>
                <a:fillRect/>
              </a:stretch>
            </a:blipFill>
          </p:spPr>
          <p:txBody>
            <a:bodyPr wrap="square" lIns="0" tIns="0" rIns="0" bIns="0" rtlCol="0"/>
            <a:lstStyle/>
            <a:p>
              <a:endParaRPr/>
            </a:p>
          </p:txBody>
        </p:sp>
        <p:sp>
          <p:nvSpPr>
            <p:cNvPr id="23" name="object 23"/>
            <p:cNvSpPr/>
            <p:nvPr/>
          </p:nvSpPr>
          <p:spPr>
            <a:xfrm>
              <a:off x="6172200" y="2806446"/>
              <a:ext cx="1905000" cy="503681"/>
            </a:xfrm>
            <a:prstGeom prst="rect">
              <a:avLst/>
            </a:prstGeom>
            <a:blipFill>
              <a:blip r:embed="rId6" cstate="print"/>
              <a:stretch>
                <a:fillRect/>
              </a:stretch>
            </a:blipFill>
          </p:spPr>
          <p:txBody>
            <a:bodyPr wrap="square" lIns="0" tIns="0" rIns="0" bIns="0" rtlCol="0"/>
            <a:lstStyle/>
            <a:p>
              <a:endParaRPr/>
            </a:p>
          </p:txBody>
        </p:sp>
      </p:grpSp>
      <p:sp>
        <p:nvSpPr>
          <p:cNvPr id="24" name="object 24"/>
          <p:cNvSpPr txBox="1"/>
          <p:nvPr/>
        </p:nvSpPr>
        <p:spPr>
          <a:xfrm>
            <a:off x="379729" y="5018405"/>
            <a:ext cx="1022985" cy="544195"/>
          </a:xfrm>
          <a:prstGeom prst="rect">
            <a:avLst/>
          </a:prstGeom>
        </p:spPr>
        <p:txBody>
          <a:bodyPr vert="horz" wrap="square" lIns="0" tIns="67945" rIns="0" bIns="0" rtlCol="0">
            <a:spAutoFit/>
          </a:bodyPr>
          <a:lstStyle/>
          <a:p>
            <a:pPr marL="16510">
              <a:lnSpc>
                <a:spcPct val="100000"/>
              </a:lnSpc>
              <a:spcBef>
                <a:spcPts val="535"/>
              </a:spcBef>
            </a:pPr>
            <a:r>
              <a:rPr sz="1400" spc="-10" dirty="0">
                <a:latin typeface="Calibri"/>
                <a:cs typeface="Calibri"/>
              </a:rPr>
              <a:t>Contract</a:t>
            </a:r>
            <a:endParaRPr sz="1400" dirty="0">
              <a:latin typeface="Calibri"/>
              <a:cs typeface="Calibri"/>
            </a:endParaRPr>
          </a:p>
          <a:p>
            <a:pPr marL="12700">
              <a:lnSpc>
                <a:spcPct val="100000"/>
              </a:lnSpc>
              <a:spcBef>
                <a:spcPts val="405"/>
              </a:spcBef>
            </a:pPr>
            <a:endParaRPr sz="1300" dirty="0">
              <a:latin typeface="Calibri"/>
              <a:cs typeface="Calibri"/>
            </a:endParaRPr>
          </a:p>
        </p:txBody>
      </p:sp>
      <p:sp>
        <p:nvSpPr>
          <p:cNvPr id="25" name="object 25"/>
          <p:cNvSpPr txBox="1"/>
          <p:nvPr/>
        </p:nvSpPr>
        <p:spPr>
          <a:xfrm>
            <a:off x="2208529" y="5001260"/>
            <a:ext cx="1282700" cy="561340"/>
          </a:xfrm>
          <a:prstGeom prst="rect">
            <a:avLst/>
          </a:prstGeom>
        </p:spPr>
        <p:txBody>
          <a:bodyPr vert="horz" wrap="square" lIns="0" tIns="87630" rIns="0" bIns="0" rtlCol="0">
            <a:spAutoFit/>
          </a:bodyPr>
          <a:lstStyle/>
          <a:p>
            <a:pPr marL="16510">
              <a:lnSpc>
                <a:spcPct val="100000"/>
              </a:lnSpc>
              <a:spcBef>
                <a:spcPts val="690"/>
              </a:spcBef>
              <a:tabLst>
                <a:tab pos="930910" algn="l"/>
              </a:tabLst>
            </a:pPr>
            <a:r>
              <a:rPr sz="1400" spc="-5" dirty="0">
                <a:latin typeface="Calibri"/>
                <a:cs typeface="Calibri"/>
              </a:rPr>
              <a:t>-	PMC</a:t>
            </a:r>
            <a:endParaRPr sz="1400" dirty="0">
              <a:latin typeface="Calibri"/>
              <a:cs typeface="Calibri"/>
            </a:endParaRPr>
          </a:p>
          <a:p>
            <a:pPr marL="12700">
              <a:lnSpc>
                <a:spcPct val="100000"/>
              </a:lnSpc>
              <a:spcBef>
                <a:spcPts val="505"/>
              </a:spcBef>
            </a:pPr>
            <a:endParaRPr sz="1200" dirty="0">
              <a:latin typeface="Calibri"/>
              <a:cs typeface="Calibri"/>
            </a:endParaRPr>
          </a:p>
        </p:txBody>
      </p:sp>
      <p:sp>
        <p:nvSpPr>
          <p:cNvPr id="28" name="object 28"/>
          <p:cNvSpPr txBox="1"/>
          <p:nvPr/>
        </p:nvSpPr>
        <p:spPr>
          <a:xfrm>
            <a:off x="8256269" y="6425438"/>
            <a:ext cx="17970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Calibri"/>
                <a:cs typeface="Calibri"/>
              </a:rPr>
              <a:t>10</a:t>
            </a:r>
            <a:endParaRPr sz="1200">
              <a:latin typeface="Calibri"/>
              <a:cs typeface="Calibri"/>
            </a:endParaRPr>
          </a:p>
        </p:txBody>
      </p:sp>
      <p:grpSp>
        <p:nvGrpSpPr>
          <p:cNvPr id="29" name="object 29"/>
          <p:cNvGrpSpPr/>
          <p:nvPr/>
        </p:nvGrpSpPr>
        <p:grpSpPr>
          <a:xfrm>
            <a:off x="0" y="0"/>
            <a:ext cx="9144000" cy="1066800"/>
            <a:chOff x="0" y="0"/>
            <a:chExt cx="9144000" cy="1066800"/>
          </a:xfrm>
        </p:grpSpPr>
        <p:sp>
          <p:nvSpPr>
            <p:cNvPr id="30" name="object 30"/>
            <p:cNvSpPr/>
            <p:nvPr/>
          </p:nvSpPr>
          <p:spPr>
            <a:xfrm>
              <a:off x="76200" y="0"/>
              <a:ext cx="684530" cy="731520"/>
            </a:xfrm>
            <a:custGeom>
              <a:avLst/>
              <a:gdLst/>
              <a:ahLst/>
              <a:cxnLst/>
              <a:rect l="l" t="t" r="r" b="b"/>
              <a:pathLst>
                <a:path w="684530" h="731520">
                  <a:moveTo>
                    <a:pt x="230771" y="0"/>
                  </a:moveTo>
                  <a:lnTo>
                    <a:pt x="0" y="0"/>
                  </a:lnTo>
                  <a:lnTo>
                    <a:pt x="0" y="731520"/>
                  </a:lnTo>
                  <a:lnTo>
                    <a:pt x="684009" y="731520"/>
                  </a:lnTo>
                  <a:lnTo>
                    <a:pt x="230771" y="0"/>
                  </a:lnTo>
                  <a:close/>
                </a:path>
              </a:pathLst>
            </a:custGeom>
            <a:solidFill>
              <a:srgbClr val="F8B44A"/>
            </a:solidFill>
          </p:spPr>
          <p:txBody>
            <a:bodyPr wrap="square" lIns="0" tIns="0" rIns="0" bIns="0" rtlCol="0"/>
            <a:lstStyle/>
            <a:p>
              <a:endParaRPr/>
            </a:p>
          </p:txBody>
        </p:sp>
        <p:sp>
          <p:nvSpPr>
            <p:cNvPr id="31" name="object 31"/>
            <p:cNvSpPr/>
            <p:nvPr/>
          </p:nvSpPr>
          <p:spPr>
            <a:xfrm>
              <a:off x="0" y="0"/>
              <a:ext cx="9144000" cy="1066800"/>
            </a:xfrm>
            <a:custGeom>
              <a:avLst/>
              <a:gdLst/>
              <a:ahLst/>
              <a:cxnLst/>
              <a:rect l="l" t="t" r="r" b="b"/>
              <a:pathLst>
                <a:path w="9144000" h="1066800">
                  <a:moveTo>
                    <a:pt x="681228" y="731520"/>
                  </a:moveTo>
                  <a:lnTo>
                    <a:pt x="228828" y="0"/>
                  </a:lnTo>
                  <a:lnTo>
                    <a:pt x="0" y="0"/>
                  </a:lnTo>
                  <a:lnTo>
                    <a:pt x="0" y="731520"/>
                  </a:lnTo>
                  <a:lnTo>
                    <a:pt x="681228" y="731520"/>
                  </a:lnTo>
                  <a:close/>
                </a:path>
                <a:path w="9144000" h="1066800">
                  <a:moveTo>
                    <a:pt x="9144000" y="152400"/>
                  </a:moveTo>
                  <a:lnTo>
                    <a:pt x="533400" y="152400"/>
                  </a:lnTo>
                  <a:lnTo>
                    <a:pt x="1099693" y="1066800"/>
                  </a:lnTo>
                  <a:lnTo>
                    <a:pt x="9144000" y="1066800"/>
                  </a:lnTo>
                  <a:lnTo>
                    <a:pt x="9144000" y="152400"/>
                  </a:lnTo>
                  <a:close/>
                </a:path>
              </a:pathLst>
            </a:custGeom>
            <a:solidFill>
              <a:srgbClr val="363636"/>
            </a:solidFill>
          </p:spPr>
          <p:txBody>
            <a:bodyPr wrap="square" lIns="0" tIns="0" rIns="0" bIns="0" rtlCol="0"/>
            <a:lstStyle/>
            <a:p>
              <a:endParaRPr/>
            </a:p>
          </p:txBody>
        </p:sp>
        <p:sp>
          <p:nvSpPr>
            <p:cNvPr id="32" name="object 32"/>
            <p:cNvSpPr/>
            <p:nvPr/>
          </p:nvSpPr>
          <p:spPr>
            <a:xfrm>
              <a:off x="7239000" y="152400"/>
              <a:ext cx="1905000" cy="914400"/>
            </a:xfrm>
            <a:custGeom>
              <a:avLst/>
              <a:gdLst/>
              <a:ahLst/>
              <a:cxnLst/>
              <a:rect l="l" t="t" r="r" b="b"/>
              <a:pathLst>
                <a:path w="1905000" h="914400">
                  <a:moveTo>
                    <a:pt x="1905000" y="0"/>
                  </a:moveTo>
                  <a:lnTo>
                    <a:pt x="0" y="0"/>
                  </a:lnTo>
                  <a:lnTo>
                    <a:pt x="566293" y="914400"/>
                  </a:lnTo>
                  <a:lnTo>
                    <a:pt x="1905000" y="914400"/>
                  </a:lnTo>
                  <a:lnTo>
                    <a:pt x="1905000" y="0"/>
                  </a:lnTo>
                  <a:close/>
                </a:path>
              </a:pathLst>
            </a:custGeom>
            <a:solidFill>
              <a:srgbClr val="F0F0F0"/>
            </a:solidFill>
          </p:spPr>
          <p:txBody>
            <a:bodyPr wrap="square" lIns="0" tIns="0" rIns="0" bIns="0" rtlCol="0"/>
            <a:lstStyle/>
            <a:p>
              <a:endParaRPr/>
            </a:p>
          </p:txBody>
        </p:sp>
        <p:sp>
          <p:nvSpPr>
            <p:cNvPr id="33" name="object 33"/>
            <p:cNvSpPr/>
            <p:nvPr/>
          </p:nvSpPr>
          <p:spPr>
            <a:xfrm>
              <a:off x="7836407" y="252984"/>
              <a:ext cx="1165859" cy="713232"/>
            </a:xfrm>
            <a:prstGeom prst="rect">
              <a:avLst/>
            </a:prstGeom>
            <a:blipFill>
              <a:blip r:embed="rId7" cstate="print"/>
              <a:stretch>
                <a:fillRect/>
              </a:stretch>
            </a:blipFill>
          </p:spPr>
          <p:txBody>
            <a:bodyPr wrap="square" lIns="0" tIns="0" rIns="0" bIns="0" rtlCol="0"/>
            <a:lstStyle/>
            <a:p>
              <a:endParaRPr/>
            </a:p>
          </p:txBody>
        </p:sp>
        <p:sp>
          <p:nvSpPr>
            <p:cNvPr id="34" name="object 34"/>
            <p:cNvSpPr/>
            <p:nvPr/>
          </p:nvSpPr>
          <p:spPr>
            <a:xfrm>
              <a:off x="6237732" y="147828"/>
              <a:ext cx="2906395" cy="866140"/>
            </a:xfrm>
            <a:custGeom>
              <a:avLst/>
              <a:gdLst/>
              <a:ahLst/>
              <a:cxnLst/>
              <a:rect l="l" t="t" r="r" b="b"/>
              <a:pathLst>
                <a:path w="2906395" h="866140">
                  <a:moveTo>
                    <a:pt x="0" y="0"/>
                  </a:moveTo>
                  <a:lnTo>
                    <a:pt x="580770" y="865632"/>
                  </a:lnTo>
                  <a:lnTo>
                    <a:pt x="2906267" y="812696"/>
                  </a:lnTo>
                  <a:lnTo>
                    <a:pt x="2906267" y="38005"/>
                  </a:lnTo>
                  <a:lnTo>
                    <a:pt x="0" y="0"/>
                  </a:lnTo>
                  <a:close/>
                </a:path>
              </a:pathLst>
            </a:custGeom>
            <a:solidFill>
              <a:srgbClr val="585858"/>
            </a:solidFill>
          </p:spPr>
          <p:txBody>
            <a:bodyPr wrap="square" lIns="0" tIns="0" rIns="0" bIns="0" rtlCol="0"/>
            <a:lstStyle/>
            <a:p>
              <a:endParaRPr/>
            </a:p>
          </p:txBody>
        </p:sp>
        <p:sp>
          <p:nvSpPr>
            <p:cNvPr id="35" name="object 35"/>
            <p:cNvSpPr/>
            <p:nvPr/>
          </p:nvSpPr>
          <p:spPr>
            <a:xfrm>
              <a:off x="8337042" y="186689"/>
              <a:ext cx="806957" cy="843533"/>
            </a:xfrm>
            <a:prstGeom prst="rect">
              <a:avLst/>
            </a:prstGeom>
            <a:blipFill>
              <a:blip r:embed="rId8" cstate="print"/>
              <a:stretch>
                <a:fillRect/>
              </a:stretch>
            </a:blipFill>
          </p:spPr>
          <p:txBody>
            <a:bodyPr wrap="square" lIns="0" tIns="0" rIns="0" bIns="0" rtlCol="0"/>
            <a:lstStyle/>
            <a:p>
              <a:endParaRPr/>
            </a:p>
          </p:txBody>
        </p:sp>
        <p:sp>
          <p:nvSpPr>
            <p:cNvPr id="36" name="object 36"/>
            <p:cNvSpPr/>
            <p:nvPr/>
          </p:nvSpPr>
          <p:spPr>
            <a:xfrm>
              <a:off x="5513070" y="165354"/>
              <a:ext cx="2823972" cy="896874"/>
            </a:xfrm>
            <a:prstGeom prst="rect">
              <a:avLst/>
            </a:prstGeom>
            <a:blipFill>
              <a:blip r:embed="rId9" cstate="print"/>
              <a:stretch>
                <a:fillRect/>
              </a:stretch>
            </a:blipFill>
          </p:spPr>
          <p:txBody>
            <a:bodyPr wrap="square" lIns="0" tIns="0" rIns="0" bIns="0" rtlCol="0"/>
            <a:lstStyle/>
            <a:p>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2346643" y="1041007"/>
            <a:ext cx="3965575" cy="5568950"/>
            <a:chOff x="4719701" y="1292225"/>
            <a:chExt cx="3965575" cy="5568950"/>
          </a:xfrm>
        </p:grpSpPr>
        <p:sp>
          <p:nvSpPr>
            <p:cNvPr id="4" name="object 4"/>
            <p:cNvSpPr/>
            <p:nvPr/>
          </p:nvSpPr>
          <p:spPr>
            <a:xfrm>
              <a:off x="4722876" y="1295400"/>
              <a:ext cx="1905" cy="5562600"/>
            </a:xfrm>
            <a:custGeom>
              <a:avLst/>
              <a:gdLst/>
              <a:ahLst/>
              <a:cxnLst/>
              <a:rect l="l" t="t" r="r" b="b"/>
              <a:pathLst>
                <a:path w="1904" h="5562600">
                  <a:moveTo>
                    <a:pt x="1524" y="0"/>
                  </a:moveTo>
                  <a:lnTo>
                    <a:pt x="0" y="5562599"/>
                  </a:lnTo>
                </a:path>
              </a:pathLst>
            </a:custGeom>
            <a:ln w="6350">
              <a:solidFill>
                <a:srgbClr val="5B9BD4"/>
              </a:solidFill>
            </a:ln>
          </p:spPr>
          <p:txBody>
            <a:bodyPr wrap="square" lIns="0" tIns="0" rIns="0" bIns="0" rtlCol="0"/>
            <a:lstStyle/>
            <a:p>
              <a:endParaRPr/>
            </a:p>
          </p:txBody>
        </p:sp>
        <p:sp>
          <p:nvSpPr>
            <p:cNvPr id="5" name="object 5"/>
            <p:cNvSpPr/>
            <p:nvPr/>
          </p:nvSpPr>
          <p:spPr>
            <a:xfrm>
              <a:off x="4723638" y="1370838"/>
              <a:ext cx="3961638" cy="2742438"/>
            </a:xfrm>
            <a:prstGeom prst="rect">
              <a:avLst/>
            </a:prstGeom>
            <a:blipFill>
              <a:blip r:embed="rId2" cstate="print"/>
              <a:stretch>
                <a:fillRect/>
              </a:stretch>
            </a:blipFill>
          </p:spPr>
          <p:txBody>
            <a:bodyPr wrap="square" lIns="0" tIns="0" rIns="0" bIns="0" rtlCol="0"/>
            <a:lstStyle/>
            <a:p>
              <a:endParaRPr/>
            </a:p>
          </p:txBody>
        </p:sp>
      </p:grpSp>
      <p:grpSp>
        <p:nvGrpSpPr>
          <p:cNvPr id="25" name="object 25"/>
          <p:cNvGrpSpPr/>
          <p:nvPr/>
        </p:nvGrpSpPr>
        <p:grpSpPr>
          <a:xfrm>
            <a:off x="6511290" y="1253439"/>
            <a:ext cx="2455545" cy="882015"/>
            <a:chOff x="6511290" y="1253439"/>
            <a:chExt cx="2455545" cy="882015"/>
          </a:xfrm>
        </p:grpSpPr>
        <p:sp>
          <p:nvSpPr>
            <p:cNvPr id="26" name="object 26"/>
            <p:cNvSpPr/>
            <p:nvPr/>
          </p:nvSpPr>
          <p:spPr>
            <a:xfrm>
              <a:off x="6511290" y="1253439"/>
              <a:ext cx="2455036" cy="881430"/>
            </a:xfrm>
            <a:prstGeom prst="rect">
              <a:avLst/>
            </a:prstGeom>
            <a:blipFill>
              <a:blip r:embed="rId3" cstate="print"/>
              <a:stretch>
                <a:fillRect/>
              </a:stretch>
            </a:blipFill>
          </p:spPr>
          <p:txBody>
            <a:bodyPr wrap="square" lIns="0" tIns="0" rIns="0" bIns="0" rtlCol="0"/>
            <a:lstStyle/>
            <a:p>
              <a:endParaRPr/>
            </a:p>
          </p:txBody>
        </p:sp>
        <p:sp>
          <p:nvSpPr>
            <p:cNvPr id="27" name="object 27"/>
            <p:cNvSpPr/>
            <p:nvPr/>
          </p:nvSpPr>
          <p:spPr>
            <a:xfrm>
              <a:off x="6705600" y="1447799"/>
              <a:ext cx="1905000" cy="329946"/>
            </a:xfrm>
            <a:prstGeom prst="rect">
              <a:avLst/>
            </a:prstGeom>
            <a:blipFill>
              <a:blip r:embed="rId4" cstate="print"/>
              <a:stretch>
                <a:fillRect/>
              </a:stretch>
            </a:blipFill>
          </p:spPr>
          <p:txBody>
            <a:bodyPr wrap="square" lIns="0" tIns="0" rIns="0" bIns="0" rtlCol="0"/>
            <a:lstStyle/>
            <a:p>
              <a:endParaRPr/>
            </a:p>
          </p:txBody>
        </p:sp>
      </p:grpSp>
      <p:sp>
        <p:nvSpPr>
          <p:cNvPr id="31" name="object 31"/>
          <p:cNvSpPr txBox="1"/>
          <p:nvPr/>
        </p:nvSpPr>
        <p:spPr>
          <a:xfrm>
            <a:off x="4879594" y="4114800"/>
            <a:ext cx="55118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Lo</a:t>
            </a:r>
            <a:r>
              <a:rPr sz="1200" spc="-15" dirty="0">
                <a:latin typeface="Calibri"/>
                <a:cs typeface="Calibri"/>
              </a:rPr>
              <a:t>ca</a:t>
            </a:r>
            <a:r>
              <a:rPr sz="1200" dirty="0">
                <a:latin typeface="Calibri"/>
                <a:cs typeface="Calibri"/>
              </a:rPr>
              <a:t>tion</a:t>
            </a:r>
          </a:p>
        </p:txBody>
      </p:sp>
      <p:sp>
        <p:nvSpPr>
          <p:cNvPr id="32" name="object 32"/>
          <p:cNvSpPr txBox="1"/>
          <p:nvPr/>
        </p:nvSpPr>
        <p:spPr>
          <a:xfrm>
            <a:off x="6708647" y="4114800"/>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a:t>
            </a:r>
          </a:p>
        </p:txBody>
      </p:sp>
      <p:sp>
        <p:nvSpPr>
          <p:cNvPr id="33" name="object 33"/>
          <p:cNvSpPr txBox="1"/>
          <p:nvPr/>
        </p:nvSpPr>
        <p:spPr>
          <a:xfrm>
            <a:off x="7623047" y="4058921"/>
            <a:ext cx="110998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Andheri,</a:t>
            </a:r>
            <a:r>
              <a:rPr sz="1200" spc="-85" dirty="0">
                <a:latin typeface="Calibri"/>
                <a:cs typeface="Calibri"/>
              </a:rPr>
              <a:t> </a:t>
            </a:r>
            <a:r>
              <a:rPr sz="1200" dirty="0">
                <a:latin typeface="Calibri"/>
                <a:cs typeface="Calibri"/>
              </a:rPr>
              <a:t>Mumbai</a:t>
            </a:r>
          </a:p>
        </p:txBody>
      </p:sp>
      <p:sp>
        <p:nvSpPr>
          <p:cNvPr id="34" name="object 34"/>
          <p:cNvSpPr txBox="1"/>
          <p:nvPr/>
        </p:nvSpPr>
        <p:spPr>
          <a:xfrm>
            <a:off x="4879594" y="4671059"/>
            <a:ext cx="92900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Ch</a:t>
            </a:r>
            <a:r>
              <a:rPr sz="1200" dirty="0">
                <a:latin typeface="Calibri"/>
                <a:cs typeface="Calibri"/>
              </a:rPr>
              <a:t>a</a:t>
            </a:r>
            <a:r>
              <a:rPr sz="1200" spc="-25" dirty="0">
                <a:latin typeface="Calibri"/>
                <a:cs typeface="Calibri"/>
              </a:rPr>
              <a:t>r</a:t>
            </a:r>
            <a:r>
              <a:rPr sz="1200" dirty="0">
                <a:latin typeface="Calibri"/>
                <a:cs typeface="Calibri"/>
              </a:rPr>
              <a:t>ac</a:t>
            </a:r>
            <a:r>
              <a:rPr sz="1200" spc="-10" dirty="0">
                <a:latin typeface="Calibri"/>
                <a:cs typeface="Calibri"/>
              </a:rPr>
              <a:t>t</a:t>
            </a:r>
            <a:r>
              <a:rPr sz="1200" dirty="0">
                <a:latin typeface="Calibri"/>
                <a:cs typeface="Calibri"/>
              </a:rPr>
              <a:t>e</a:t>
            </a:r>
            <a:r>
              <a:rPr sz="1200" spc="-10" dirty="0">
                <a:latin typeface="Calibri"/>
                <a:cs typeface="Calibri"/>
              </a:rPr>
              <a:t>r</a:t>
            </a:r>
            <a:r>
              <a:rPr sz="1200" dirty="0">
                <a:latin typeface="Calibri"/>
                <a:cs typeface="Calibri"/>
              </a:rPr>
              <a:t>i</a:t>
            </a:r>
            <a:r>
              <a:rPr sz="1200" spc="-15" dirty="0">
                <a:latin typeface="Calibri"/>
                <a:cs typeface="Calibri"/>
              </a:rPr>
              <a:t>s</a:t>
            </a:r>
            <a:r>
              <a:rPr sz="1200" dirty="0">
                <a:latin typeface="Calibri"/>
                <a:cs typeface="Calibri"/>
              </a:rPr>
              <a:t>tics</a:t>
            </a:r>
          </a:p>
        </p:txBody>
      </p:sp>
      <p:sp>
        <p:nvSpPr>
          <p:cNvPr id="35" name="object 35"/>
          <p:cNvSpPr txBox="1"/>
          <p:nvPr/>
        </p:nvSpPr>
        <p:spPr>
          <a:xfrm>
            <a:off x="6708647" y="4671059"/>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a:t>
            </a:r>
            <a:endParaRPr sz="1200">
              <a:latin typeface="Calibri"/>
              <a:cs typeface="Calibri"/>
            </a:endParaRPr>
          </a:p>
        </p:txBody>
      </p:sp>
      <p:sp>
        <p:nvSpPr>
          <p:cNvPr id="36" name="object 36"/>
          <p:cNvSpPr txBox="1"/>
          <p:nvPr/>
        </p:nvSpPr>
        <p:spPr>
          <a:xfrm>
            <a:off x="7623047" y="4671059"/>
            <a:ext cx="129984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Commercial</a:t>
            </a:r>
            <a:r>
              <a:rPr sz="1200" spc="-40" dirty="0">
                <a:latin typeface="Calibri"/>
                <a:cs typeface="Calibri"/>
              </a:rPr>
              <a:t> </a:t>
            </a:r>
            <a:r>
              <a:rPr sz="1200" spc="-5" dirty="0">
                <a:latin typeface="Calibri"/>
                <a:cs typeface="Calibri"/>
              </a:rPr>
              <a:t>Building</a:t>
            </a:r>
            <a:endParaRPr sz="1200">
              <a:latin typeface="Calibri"/>
              <a:cs typeface="Calibri"/>
            </a:endParaRPr>
          </a:p>
        </p:txBody>
      </p:sp>
      <p:sp>
        <p:nvSpPr>
          <p:cNvPr id="40" name="object 40"/>
          <p:cNvSpPr txBox="1"/>
          <p:nvPr/>
        </p:nvSpPr>
        <p:spPr>
          <a:xfrm>
            <a:off x="4879594" y="5292852"/>
            <a:ext cx="114554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Approximate</a:t>
            </a:r>
            <a:r>
              <a:rPr sz="1200" spc="-55" dirty="0">
                <a:latin typeface="Calibri"/>
                <a:cs typeface="Calibri"/>
              </a:rPr>
              <a:t> </a:t>
            </a:r>
            <a:r>
              <a:rPr sz="1200" spc="-5" dirty="0">
                <a:latin typeface="Calibri"/>
                <a:cs typeface="Calibri"/>
              </a:rPr>
              <a:t>Area</a:t>
            </a:r>
            <a:endParaRPr sz="1200" dirty="0">
              <a:latin typeface="Calibri"/>
              <a:cs typeface="Calibri"/>
            </a:endParaRPr>
          </a:p>
        </p:txBody>
      </p:sp>
      <p:sp>
        <p:nvSpPr>
          <p:cNvPr id="41" name="object 41"/>
          <p:cNvSpPr txBox="1"/>
          <p:nvPr/>
        </p:nvSpPr>
        <p:spPr>
          <a:xfrm>
            <a:off x="6708647" y="5292852"/>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a:t>
            </a:r>
            <a:endParaRPr sz="1200">
              <a:latin typeface="Calibri"/>
              <a:cs typeface="Calibri"/>
            </a:endParaRPr>
          </a:p>
        </p:txBody>
      </p:sp>
      <p:sp>
        <p:nvSpPr>
          <p:cNvPr id="42" name="object 42"/>
          <p:cNvSpPr txBox="1"/>
          <p:nvPr/>
        </p:nvSpPr>
        <p:spPr>
          <a:xfrm>
            <a:off x="7623047" y="5292852"/>
            <a:ext cx="88455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3,20,000 Sq</a:t>
            </a:r>
            <a:r>
              <a:rPr sz="1200" spc="-25" dirty="0">
                <a:latin typeface="Calibri"/>
                <a:cs typeface="Calibri"/>
              </a:rPr>
              <a:t> </a:t>
            </a:r>
            <a:r>
              <a:rPr sz="1200" spc="-5" dirty="0">
                <a:latin typeface="Calibri"/>
                <a:cs typeface="Calibri"/>
              </a:rPr>
              <a:t>ft</a:t>
            </a:r>
            <a:endParaRPr sz="1200">
              <a:latin typeface="Calibri"/>
              <a:cs typeface="Calibri"/>
            </a:endParaRPr>
          </a:p>
        </p:txBody>
      </p:sp>
      <p:sp>
        <p:nvSpPr>
          <p:cNvPr id="46" name="object 46"/>
          <p:cNvSpPr txBox="1"/>
          <p:nvPr/>
        </p:nvSpPr>
        <p:spPr>
          <a:xfrm>
            <a:off x="4879594" y="5914644"/>
            <a:ext cx="1064260"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Calibri"/>
                <a:cs typeface="Calibri"/>
              </a:rPr>
              <a:t>Type </a:t>
            </a:r>
            <a:r>
              <a:rPr sz="1200" spc="-5" dirty="0">
                <a:latin typeface="Calibri"/>
                <a:cs typeface="Calibri"/>
              </a:rPr>
              <a:t>Of</a:t>
            </a:r>
            <a:r>
              <a:rPr sz="1200" spc="-40" dirty="0">
                <a:latin typeface="Calibri"/>
                <a:cs typeface="Calibri"/>
              </a:rPr>
              <a:t> </a:t>
            </a:r>
            <a:r>
              <a:rPr sz="1200" spc="-10" dirty="0">
                <a:latin typeface="Calibri"/>
                <a:cs typeface="Calibri"/>
              </a:rPr>
              <a:t>Contract</a:t>
            </a:r>
            <a:endParaRPr sz="1200">
              <a:latin typeface="Calibri"/>
              <a:cs typeface="Calibri"/>
            </a:endParaRPr>
          </a:p>
        </p:txBody>
      </p:sp>
      <p:sp>
        <p:nvSpPr>
          <p:cNvPr id="47" name="object 47"/>
          <p:cNvSpPr txBox="1"/>
          <p:nvPr/>
        </p:nvSpPr>
        <p:spPr>
          <a:xfrm>
            <a:off x="6708647" y="5914644"/>
            <a:ext cx="7239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a:t>
            </a:r>
            <a:endParaRPr sz="1200">
              <a:latin typeface="Calibri"/>
              <a:cs typeface="Calibri"/>
            </a:endParaRPr>
          </a:p>
        </p:txBody>
      </p:sp>
      <p:sp>
        <p:nvSpPr>
          <p:cNvPr id="48" name="object 48"/>
          <p:cNvSpPr txBox="1"/>
          <p:nvPr/>
        </p:nvSpPr>
        <p:spPr>
          <a:xfrm>
            <a:off x="7623047" y="5914644"/>
            <a:ext cx="31623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PMC</a:t>
            </a:r>
            <a:endParaRPr sz="1200">
              <a:latin typeface="Calibri"/>
              <a:cs typeface="Calibri"/>
            </a:endParaRPr>
          </a:p>
        </p:txBody>
      </p:sp>
      <p:sp>
        <p:nvSpPr>
          <p:cNvPr id="49" name="object 49"/>
          <p:cNvSpPr txBox="1"/>
          <p:nvPr/>
        </p:nvSpPr>
        <p:spPr>
          <a:xfrm>
            <a:off x="8256269" y="6425438"/>
            <a:ext cx="17970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Calibri"/>
                <a:cs typeface="Calibri"/>
              </a:rPr>
              <a:t>11</a:t>
            </a:r>
            <a:endParaRPr sz="1200">
              <a:latin typeface="Calibri"/>
              <a:cs typeface="Calibri"/>
            </a:endParaRPr>
          </a:p>
        </p:txBody>
      </p:sp>
      <p:grpSp>
        <p:nvGrpSpPr>
          <p:cNvPr id="50" name="object 50"/>
          <p:cNvGrpSpPr/>
          <p:nvPr/>
        </p:nvGrpSpPr>
        <p:grpSpPr>
          <a:xfrm>
            <a:off x="0" y="0"/>
            <a:ext cx="9144000" cy="1066800"/>
            <a:chOff x="0" y="0"/>
            <a:chExt cx="9144000" cy="1066800"/>
          </a:xfrm>
        </p:grpSpPr>
        <p:sp>
          <p:nvSpPr>
            <p:cNvPr id="51" name="object 51"/>
            <p:cNvSpPr/>
            <p:nvPr/>
          </p:nvSpPr>
          <p:spPr>
            <a:xfrm>
              <a:off x="76200" y="0"/>
              <a:ext cx="684530" cy="731520"/>
            </a:xfrm>
            <a:custGeom>
              <a:avLst/>
              <a:gdLst/>
              <a:ahLst/>
              <a:cxnLst/>
              <a:rect l="l" t="t" r="r" b="b"/>
              <a:pathLst>
                <a:path w="684530" h="731520">
                  <a:moveTo>
                    <a:pt x="230771" y="0"/>
                  </a:moveTo>
                  <a:lnTo>
                    <a:pt x="0" y="0"/>
                  </a:lnTo>
                  <a:lnTo>
                    <a:pt x="0" y="731520"/>
                  </a:lnTo>
                  <a:lnTo>
                    <a:pt x="684009" y="731520"/>
                  </a:lnTo>
                  <a:lnTo>
                    <a:pt x="230771" y="0"/>
                  </a:lnTo>
                  <a:close/>
                </a:path>
              </a:pathLst>
            </a:custGeom>
            <a:solidFill>
              <a:srgbClr val="F8B44A"/>
            </a:solidFill>
          </p:spPr>
          <p:txBody>
            <a:bodyPr wrap="square" lIns="0" tIns="0" rIns="0" bIns="0" rtlCol="0"/>
            <a:lstStyle/>
            <a:p>
              <a:endParaRPr/>
            </a:p>
          </p:txBody>
        </p:sp>
        <p:sp>
          <p:nvSpPr>
            <p:cNvPr id="52" name="object 52"/>
            <p:cNvSpPr/>
            <p:nvPr/>
          </p:nvSpPr>
          <p:spPr>
            <a:xfrm>
              <a:off x="0" y="0"/>
              <a:ext cx="9144000" cy="1066800"/>
            </a:xfrm>
            <a:custGeom>
              <a:avLst/>
              <a:gdLst/>
              <a:ahLst/>
              <a:cxnLst/>
              <a:rect l="l" t="t" r="r" b="b"/>
              <a:pathLst>
                <a:path w="9144000" h="1066800">
                  <a:moveTo>
                    <a:pt x="681228" y="731520"/>
                  </a:moveTo>
                  <a:lnTo>
                    <a:pt x="228828" y="0"/>
                  </a:lnTo>
                  <a:lnTo>
                    <a:pt x="0" y="0"/>
                  </a:lnTo>
                  <a:lnTo>
                    <a:pt x="0" y="731520"/>
                  </a:lnTo>
                  <a:lnTo>
                    <a:pt x="681228" y="731520"/>
                  </a:lnTo>
                  <a:close/>
                </a:path>
                <a:path w="9144000" h="1066800">
                  <a:moveTo>
                    <a:pt x="9144000" y="152400"/>
                  </a:moveTo>
                  <a:lnTo>
                    <a:pt x="533400" y="152400"/>
                  </a:lnTo>
                  <a:lnTo>
                    <a:pt x="1099693" y="1066800"/>
                  </a:lnTo>
                  <a:lnTo>
                    <a:pt x="9144000" y="1066800"/>
                  </a:lnTo>
                  <a:lnTo>
                    <a:pt x="9144000" y="152400"/>
                  </a:lnTo>
                  <a:close/>
                </a:path>
              </a:pathLst>
            </a:custGeom>
            <a:solidFill>
              <a:srgbClr val="363636"/>
            </a:solidFill>
          </p:spPr>
          <p:txBody>
            <a:bodyPr wrap="square" lIns="0" tIns="0" rIns="0" bIns="0" rtlCol="0"/>
            <a:lstStyle/>
            <a:p>
              <a:endParaRPr/>
            </a:p>
          </p:txBody>
        </p:sp>
        <p:sp>
          <p:nvSpPr>
            <p:cNvPr id="53" name="object 53"/>
            <p:cNvSpPr/>
            <p:nvPr/>
          </p:nvSpPr>
          <p:spPr>
            <a:xfrm>
              <a:off x="7239000" y="152400"/>
              <a:ext cx="1905000" cy="914400"/>
            </a:xfrm>
            <a:custGeom>
              <a:avLst/>
              <a:gdLst/>
              <a:ahLst/>
              <a:cxnLst/>
              <a:rect l="l" t="t" r="r" b="b"/>
              <a:pathLst>
                <a:path w="1905000" h="914400">
                  <a:moveTo>
                    <a:pt x="1905000" y="0"/>
                  </a:moveTo>
                  <a:lnTo>
                    <a:pt x="0" y="0"/>
                  </a:lnTo>
                  <a:lnTo>
                    <a:pt x="566293" y="914400"/>
                  </a:lnTo>
                  <a:lnTo>
                    <a:pt x="1905000" y="914400"/>
                  </a:lnTo>
                  <a:lnTo>
                    <a:pt x="1905000" y="0"/>
                  </a:lnTo>
                  <a:close/>
                </a:path>
              </a:pathLst>
            </a:custGeom>
            <a:solidFill>
              <a:srgbClr val="F0F0F0"/>
            </a:solidFill>
          </p:spPr>
          <p:txBody>
            <a:bodyPr wrap="square" lIns="0" tIns="0" rIns="0" bIns="0" rtlCol="0"/>
            <a:lstStyle/>
            <a:p>
              <a:endParaRPr/>
            </a:p>
          </p:txBody>
        </p:sp>
        <p:sp>
          <p:nvSpPr>
            <p:cNvPr id="54" name="object 54"/>
            <p:cNvSpPr/>
            <p:nvPr/>
          </p:nvSpPr>
          <p:spPr>
            <a:xfrm>
              <a:off x="7836407" y="252984"/>
              <a:ext cx="1165859" cy="713232"/>
            </a:xfrm>
            <a:prstGeom prst="rect">
              <a:avLst/>
            </a:prstGeom>
            <a:blipFill>
              <a:blip r:embed="rId5" cstate="print"/>
              <a:stretch>
                <a:fillRect/>
              </a:stretch>
            </a:blipFill>
          </p:spPr>
          <p:txBody>
            <a:bodyPr wrap="square" lIns="0" tIns="0" rIns="0" bIns="0" rtlCol="0"/>
            <a:lstStyle/>
            <a:p>
              <a:endParaRPr/>
            </a:p>
          </p:txBody>
        </p:sp>
        <p:sp>
          <p:nvSpPr>
            <p:cNvPr id="55" name="object 55"/>
            <p:cNvSpPr/>
            <p:nvPr/>
          </p:nvSpPr>
          <p:spPr>
            <a:xfrm>
              <a:off x="6237732" y="147828"/>
              <a:ext cx="2906395" cy="866140"/>
            </a:xfrm>
            <a:custGeom>
              <a:avLst/>
              <a:gdLst/>
              <a:ahLst/>
              <a:cxnLst/>
              <a:rect l="l" t="t" r="r" b="b"/>
              <a:pathLst>
                <a:path w="2906395" h="866140">
                  <a:moveTo>
                    <a:pt x="0" y="0"/>
                  </a:moveTo>
                  <a:lnTo>
                    <a:pt x="580770" y="865632"/>
                  </a:lnTo>
                  <a:lnTo>
                    <a:pt x="2906267" y="812696"/>
                  </a:lnTo>
                  <a:lnTo>
                    <a:pt x="2906267" y="38005"/>
                  </a:lnTo>
                  <a:lnTo>
                    <a:pt x="0" y="0"/>
                  </a:lnTo>
                  <a:close/>
                </a:path>
              </a:pathLst>
            </a:custGeom>
            <a:solidFill>
              <a:srgbClr val="585858"/>
            </a:solidFill>
          </p:spPr>
          <p:txBody>
            <a:bodyPr wrap="square" lIns="0" tIns="0" rIns="0" bIns="0" rtlCol="0"/>
            <a:lstStyle/>
            <a:p>
              <a:endParaRPr/>
            </a:p>
          </p:txBody>
        </p:sp>
        <p:sp>
          <p:nvSpPr>
            <p:cNvPr id="56" name="object 56"/>
            <p:cNvSpPr/>
            <p:nvPr/>
          </p:nvSpPr>
          <p:spPr>
            <a:xfrm>
              <a:off x="8337042" y="186689"/>
              <a:ext cx="806957" cy="843533"/>
            </a:xfrm>
            <a:prstGeom prst="rect">
              <a:avLst/>
            </a:prstGeom>
            <a:blipFill>
              <a:blip r:embed="rId6" cstate="print"/>
              <a:stretch>
                <a:fillRect/>
              </a:stretch>
            </a:blipFill>
          </p:spPr>
          <p:txBody>
            <a:bodyPr wrap="square" lIns="0" tIns="0" rIns="0" bIns="0" rtlCol="0"/>
            <a:lstStyle/>
            <a:p>
              <a:endParaRPr/>
            </a:p>
          </p:txBody>
        </p:sp>
        <p:sp>
          <p:nvSpPr>
            <p:cNvPr id="57" name="object 57"/>
            <p:cNvSpPr/>
            <p:nvPr/>
          </p:nvSpPr>
          <p:spPr>
            <a:xfrm>
              <a:off x="5513070" y="165354"/>
              <a:ext cx="2823972" cy="896874"/>
            </a:xfrm>
            <a:prstGeom prst="rect">
              <a:avLst/>
            </a:prstGeom>
            <a:blipFill>
              <a:blip r:embed="rId7" cstate="print"/>
              <a:stretch>
                <a:fillRect/>
              </a:stretch>
            </a:blipFill>
          </p:spPr>
          <p:txBody>
            <a:bodyPr wrap="square" lIns="0" tIns="0" rIns="0" bIns="0" rtlCol="0"/>
            <a:lstStyle/>
            <a:p>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959090" y="1177289"/>
            <a:ext cx="1184910" cy="1482725"/>
            <a:chOff x="7959090" y="1177289"/>
            <a:chExt cx="1184910" cy="1482725"/>
          </a:xfrm>
        </p:grpSpPr>
        <p:sp>
          <p:nvSpPr>
            <p:cNvPr id="3" name="object 3"/>
            <p:cNvSpPr/>
            <p:nvPr/>
          </p:nvSpPr>
          <p:spPr>
            <a:xfrm>
              <a:off x="7959090" y="1177289"/>
              <a:ext cx="1184909" cy="148247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153400" y="1371599"/>
              <a:ext cx="838200" cy="931926"/>
            </a:xfrm>
            <a:prstGeom prst="rect">
              <a:avLst/>
            </a:prstGeom>
            <a:blipFill>
              <a:blip r:embed="rId3" cstate="print"/>
              <a:stretch>
                <a:fillRect/>
              </a:stretch>
            </a:blipFill>
          </p:spPr>
          <p:txBody>
            <a:bodyPr wrap="square" lIns="0" tIns="0" rIns="0" bIns="0" rtlCol="0"/>
            <a:lstStyle/>
            <a:p>
              <a:endParaRPr/>
            </a:p>
          </p:txBody>
        </p:sp>
      </p:grpSp>
      <p:sp>
        <p:nvSpPr>
          <p:cNvPr id="5" name="object 5"/>
          <p:cNvSpPr/>
          <p:nvPr/>
        </p:nvSpPr>
        <p:spPr>
          <a:xfrm>
            <a:off x="4723638" y="1294638"/>
            <a:ext cx="3555491" cy="2666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7818" y="1273302"/>
            <a:ext cx="4213860" cy="280263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2912364" y="1069086"/>
            <a:ext cx="1760092" cy="1331849"/>
          </a:xfrm>
          <a:prstGeom prst="rect">
            <a:avLst/>
          </a:prstGeom>
          <a:blipFill>
            <a:blip r:embed="rId6" cstate="print"/>
            <a:stretch>
              <a:fillRect/>
            </a:stretch>
          </a:blipFill>
        </p:spPr>
        <p:txBody>
          <a:bodyPr wrap="square" lIns="0" tIns="0" rIns="0" bIns="0" rtlCol="0"/>
          <a:lstStyle/>
          <a:p>
            <a:endParaRPr/>
          </a:p>
        </p:txBody>
      </p:sp>
      <p:grpSp>
        <p:nvGrpSpPr>
          <p:cNvPr id="8" name="object 8"/>
          <p:cNvGrpSpPr/>
          <p:nvPr/>
        </p:nvGrpSpPr>
        <p:grpSpPr>
          <a:xfrm>
            <a:off x="3106991" y="1263840"/>
            <a:ext cx="1209675" cy="781050"/>
            <a:chOff x="3106991" y="1263840"/>
            <a:chExt cx="1209675" cy="781050"/>
          </a:xfrm>
        </p:grpSpPr>
        <p:sp>
          <p:nvSpPr>
            <p:cNvPr id="9" name="object 9"/>
            <p:cNvSpPr/>
            <p:nvPr/>
          </p:nvSpPr>
          <p:spPr>
            <a:xfrm>
              <a:off x="3116580" y="1273301"/>
              <a:ext cx="1190244" cy="76200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3111754" y="1268602"/>
              <a:ext cx="1200150" cy="771525"/>
            </a:xfrm>
            <a:custGeom>
              <a:avLst/>
              <a:gdLst/>
              <a:ahLst/>
              <a:cxnLst/>
              <a:rect l="l" t="t" r="r" b="b"/>
              <a:pathLst>
                <a:path w="1200150" h="771525">
                  <a:moveTo>
                    <a:pt x="0" y="771525"/>
                  </a:moveTo>
                  <a:lnTo>
                    <a:pt x="1199769" y="771525"/>
                  </a:lnTo>
                  <a:lnTo>
                    <a:pt x="1199769" y="0"/>
                  </a:lnTo>
                  <a:lnTo>
                    <a:pt x="0" y="0"/>
                  </a:lnTo>
                  <a:lnTo>
                    <a:pt x="0" y="771525"/>
                  </a:lnTo>
                  <a:close/>
                </a:path>
              </a:pathLst>
            </a:custGeom>
            <a:ln w="9525">
              <a:solidFill>
                <a:srgbClr val="FFFFFF"/>
              </a:solidFill>
            </a:ln>
          </p:spPr>
          <p:txBody>
            <a:bodyPr wrap="square" lIns="0" tIns="0" rIns="0" bIns="0" rtlCol="0"/>
            <a:lstStyle/>
            <a:p>
              <a:endParaRPr/>
            </a:p>
          </p:txBody>
        </p:sp>
      </p:grpSp>
      <p:graphicFrame>
        <p:nvGraphicFramePr>
          <p:cNvPr id="11" name="object 11"/>
          <p:cNvGraphicFramePr>
            <a:graphicFrameLocks noGrp="1"/>
          </p:cNvGraphicFramePr>
          <p:nvPr/>
        </p:nvGraphicFramePr>
        <p:xfrm>
          <a:off x="59689" y="1292225"/>
          <a:ext cx="8811257" cy="5597269"/>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2792094">
                  <a:extLst>
                    <a:ext uri="{9D8B030D-6E8A-4147-A177-3AD203B41FA5}">
                      <a16:colId xmlns:a16="http://schemas.microsoft.com/office/drawing/2014/main" val="20001"/>
                    </a:ext>
                  </a:extLst>
                </a:gridCol>
                <a:gridCol w="55879">
                  <a:extLst>
                    <a:ext uri="{9D8B030D-6E8A-4147-A177-3AD203B41FA5}">
                      <a16:colId xmlns:a16="http://schemas.microsoft.com/office/drawing/2014/main" val="20002"/>
                    </a:ext>
                  </a:extLst>
                </a:gridCol>
                <a:gridCol w="1743075">
                  <a:extLst>
                    <a:ext uri="{9D8B030D-6E8A-4147-A177-3AD203B41FA5}">
                      <a16:colId xmlns:a16="http://schemas.microsoft.com/office/drawing/2014/main" val="20003"/>
                    </a:ext>
                  </a:extLst>
                </a:gridCol>
                <a:gridCol w="2620009">
                  <a:extLst>
                    <a:ext uri="{9D8B030D-6E8A-4147-A177-3AD203B41FA5}">
                      <a16:colId xmlns:a16="http://schemas.microsoft.com/office/drawing/2014/main" val="20004"/>
                    </a:ext>
                  </a:extLst>
                </a:gridCol>
              </a:tblGrid>
              <a:tr h="3818826">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200">
                        <a:latin typeface="Times New Roman"/>
                        <a:cs typeface="Times New Roman"/>
                      </a:endParaRPr>
                    </a:p>
                    <a:p>
                      <a:pPr marL="31750" marR="506095">
                        <a:lnSpc>
                          <a:spcPct val="170000"/>
                        </a:lnSpc>
                        <a:spcBef>
                          <a:spcPts val="5"/>
                        </a:spcBef>
                      </a:pPr>
                      <a:r>
                        <a:rPr sz="1400" spc="-5" dirty="0">
                          <a:latin typeface="Calibri"/>
                          <a:cs typeface="Calibri"/>
                        </a:rPr>
                        <a:t>Client  Location  Cha</a:t>
                      </a:r>
                      <a:r>
                        <a:rPr sz="1400" spc="-35" dirty="0">
                          <a:latin typeface="Calibri"/>
                          <a:cs typeface="Calibri"/>
                        </a:rPr>
                        <a:t>r</a:t>
                      </a:r>
                      <a:r>
                        <a:rPr sz="1400" dirty="0">
                          <a:latin typeface="Calibri"/>
                          <a:cs typeface="Calibri"/>
                        </a:rPr>
                        <a:t>ac</a:t>
                      </a:r>
                      <a:r>
                        <a:rPr sz="1400" spc="-20" dirty="0">
                          <a:latin typeface="Calibri"/>
                          <a:cs typeface="Calibri"/>
                        </a:rPr>
                        <a:t>t</a:t>
                      </a:r>
                      <a:r>
                        <a:rPr sz="1400" dirty="0">
                          <a:latin typeface="Calibri"/>
                          <a:cs typeface="Calibri"/>
                        </a:rPr>
                        <a:t>er</a:t>
                      </a:r>
                      <a:r>
                        <a:rPr sz="1400" spc="5" dirty="0">
                          <a:latin typeface="Calibri"/>
                          <a:cs typeface="Calibri"/>
                        </a:rPr>
                        <a:t>i</a:t>
                      </a:r>
                      <a:r>
                        <a:rPr sz="1400" spc="-15" dirty="0">
                          <a:latin typeface="Calibri"/>
                          <a:cs typeface="Calibri"/>
                        </a:rPr>
                        <a:t>s</a:t>
                      </a:r>
                      <a:r>
                        <a:rPr sz="1400" dirty="0">
                          <a:latin typeface="Calibri"/>
                          <a:cs typeface="Calibri"/>
                        </a:rPr>
                        <a:t>tics</a:t>
                      </a:r>
                      <a:endParaRPr sz="1400">
                        <a:latin typeface="Calibri"/>
                        <a:cs typeface="Calibri"/>
                      </a:endParaRPr>
                    </a:p>
                  </a:txBody>
                  <a:tcPr marL="0" marR="0" marT="0" marB="0"/>
                </a:tc>
                <a:tc>
                  <a:txBody>
                    <a:bodyPr/>
                    <a:lstStyle/>
                    <a:p>
                      <a:pPr marR="12065">
                        <a:lnSpc>
                          <a:spcPct val="100000"/>
                        </a:lnSpc>
                      </a:pPr>
                      <a:endParaRPr sz="1400">
                        <a:latin typeface="Times New Roman"/>
                        <a:cs typeface="Times New Roman"/>
                      </a:endParaRPr>
                    </a:p>
                    <a:p>
                      <a:pPr marR="12065">
                        <a:lnSpc>
                          <a:spcPct val="100000"/>
                        </a:lnSpc>
                      </a:pPr>
                      <a:endParaRPr sz="1400">
                        <a:latin typeface="Times New Roman"/>
                        <a:cs typeface="Times New Roman"/>
                      </a:endParaRPr>
                    </a:p>
                    <a:p>
                      <a:pPr marR="12065">
                        <a:lnSpc>
                          <a:spcPct val="100000"/>
                        </a:lnSpc>
                      </a:pPr>
                      <a:endParaRPr sz="1400">
                        <a:latin typeface="Times New Roman"/>
                        <a:cs typeface="Times New Roman"/>
                      </a:endParaRPr>
                    </a:p>
                    <a:p>
                      <a:pPr marR="12065">
                        <a:lnSpc>
                          <a:spcPct val="100000"/>
                        </a:lnSpc>
                      </a:pPr>
                      <a:endParaRPr sz="1400">
                        <a:latin typeface="Times New Roman"/>
                        <a:cs typeface="Times New Roman"/>
                      </a:endParaRPr>
                    </a:p>
                    <a:p>
                      <a:pPr marR="12065">
                        <a:lnSpc>
                          <a:spcPct val="100000"/>
                        </a:lnSpc>
                      </a:pPr>
                      <a:endParaRPr sz="1400">
                        <a:latin typeface="Times New Roman"/>
                        <a:cs typeface="Times New Roman"/>
                      </a:endParaRPr>
                    </a:p>
                    <a:p>
                      <a:pPr marR="12065">
                        <a:lnSpc>
                          <a:spcPct val="100000"/>
                        </a:lnSpc>
                      </a:pPr>
                      <a:endParaRPr sz="1400">
                        <a:latin typeface="Times New Roman"/>
                        <a:cs typeface="Times New Roman"/>
                      </a:endParaRPr>
                    </a:p>
                    <a:p>
                      <a:pPr marR="12065">
                        <a:lnSpc>
                          <a:spcPct val="100000"/>
                        </a:lnSpc>
                      </a:pPr>
                      <a:endParaRPr sz="1400">
                        <a:latin typeface="Times New Roman"/>
                        <a:cs typeface="Times New Roman"/>
                      </a:endParaRPr>
                    </a:p>
                    <a:p>
                      <a:pPr marR="12065">
                        <a:lnSpc>
                          <a:spcPct val="100000"/>
                        </a:lnSpc>
                      </a:pPr>
                      <a:endParaRPr sz="1400">
                        <a:latin typeface="Times New Roman"/>
                        <a:cs typeface="Times New Roman"/>
                      </a:endParaRPr>
                    </a:p>
                    <a:p>
                      <a:pPr marR="12065">
                        <a:lnSpc>
                          <a:spcPct val="100000"/>
                        </a:lnSpc>
                      </a:pPr>
                      <a:endParaRPr sz="1400">
                        <a:latin typeface="Times New Roman"/>
                        <a:cs typeface="Times New Roman"/>
                      </a:endParaRPr>
                    </a:p>
                    <a:p>
                      <a:pPr marR="12065">
                        <a:lnSpc>
                          <a:spcPct val="100000"/>
                        </a:lnSpc>
                      </a:pPr>
                      <a:endParaRPr sz="1400">
                        <a:latin typeface="Times New Roman"/>
                        <a:cs typeface="Times New Roman"/>
                      </a:endParaRPr>
                    </a:p>
                    <a:p>
                      <a:pPr marR="12065">
                        <a:lnSpc>
                          <a:spcPct val="100000"/>
                        </a:lnSpc>
                      </a:pPr>
                      <a:endParaRPr sz="1400">
                        <a:latin typeface="Times New Roman"/>
                        <a:cs typeface="Times New Roman"/>
                      </a:endParaRPr>
                    </a:p>
                    <a:p>
                      <a:pPr marR="12065">
                        <a:lnSpc>
                          <a:spcPct val="100000"/>
                        </a:lnSpc>
                      </a:pPr>
                      <a:endParaRPr sz="1400">
                        <a:latin typeface="Times New Roman"/>
                        <a:cs typeface="Times New Roman"/>
                      </a:endParaRPr>
                    </a:p>
                    <a:p>
                      <a:pPr marR="12065">
                        <a:lnSpc>
                          <a:spcPct val="100000"/>
                        </a:lnSpc>
                      </a:pPr>
                      <a:endParaRPr sz="1400">
                        <a:latin typeface="Times New Roman"/>
                        <a:cs typeface="Times New Roman"/>
                      </a:endParaRPr>
                    </a:p>
                    <a:p>
                      <a:pPr marL="260350">
                        <a:lnSpc>
                          <a:spcPct val="100000"/>
                        </a:lnSpc>
                        <a:spcBef>
                          <a:spcPts val="950"/>
                        </a:spcBef>
                        <a:tabLst>
                          <a:tab pos="1174750" algn="l"/>
                        </a:tabLst>
                      </a:pPr>
                      <a:r>
                        <a:rPr sz="1400" spc="-5" dirty="0">
                          <a:latin typeface="Calibri"/>
                          <a:cs typeface="Calibri"/>
                        </a:rPr>
                        <a:t>-	Neptune</a:t>
                      </a:r>
                      <a:r>
                        <a:rPr sz="1400" spc="-35" dirty="0">
                          <a:latin typeface="Calibri"/>
                          <a:cs typeface="Calibri"/>
                        </a:rPr>
                        <a:t> </a:t>
                      </a:r>
                      <a:r>
                        <a:rPr sz="1400" spc="-5" dirty="0">
                          <a:latin typeface="Calibri"/>
                          <a:cs typeface="Calibri"/>
                        </a:rPr>
                        <a:t>Construction</a:t>
                      </a:r>
                      <a:endParaRPr sz="1400">
                        <a:latin typeface="Calibri"/>
                        <a:cs typeface="Calibri"/>
                      </a:endParaRPr>
                    </a:p>
                    <a:p>
                      <a:pPr marL="1174750" marR="12065" indent="-915035">
                        <a:lnSpc>
                          <a:spcPct val="100000"/>
                        </a:lnSpc>
                        <a:spcBef>
                          <a:spcPts val="1175"/>
                        </a:spcBef>
                        <a:buChar char="–"/>
                        <a:tabLst>
                          <a:tab pos="1174750" algn="l"/>
                          <a:tab pos="1175385" algn="l"/>
                        </a:tabLst>
                      </a:pPr>
                      <a:r>
                        <a:rPr sz="1400" spc="-5" dirty="0">
                          <a:latin typeface="Calibri"/>
                          <a:cs typeface="Calibri"/>
                        </a:rPr>
                        <a:t>Mulund,</a:t>
                      </a:r>
                      <a:r>
                        <a:rPr sz="1400" spc="5" dirty="0">
                          <a:latin typeface="Calibri"/>
                          <a:cs typeface="Calibri"/>
                        </a:rPr>
                        <a:t> </a:t>
                      </a:r>
                      <a:r>
                        <a:rPr sz="1400" spc="-5" dirty="0">
                          <a:latin typeface="Calibri"/>
                          <a:cs typeface="Calibri"/>
                        </a:rPr>
                        <a:t>Mumbai</a:t>
                      </a:r>
                      <a:endParaRPr sz="1400">
                        <a:latin typeface="Calibri"/>
                        <a:cs typeface="Calibri"/>
                      </a:endParaRPr>
                    </a:p>
                    <a:p>
                      <a:pPr marL="1174750" marR="12065" indent="-915035">
                        <a:lnSpc>
                          <a:spcPct val="100000"/>
                        </a:lnSpc>
                        <a:spcBef>
                          <a:spcPts val="1175"/>
                        </a:spcBef>
                        <a:buChar char="–"/>
                        <a:tabLst>
                          <a:tab pos="1174750" algn="l"/>
                          <a:tab pos="1175385" algn="l"/>
                        </a:tabLst>
                      </a:pPr>
                      <a:r>
                        <a:rPr sz="1400" spc="-5" dirty="0">
                          <a:latin typeface="Calibri"/>
                          <a:cs typeface="Calibri"/>
                        </a:rPr>
                        <a:t>Shopping</a:t>
                      </a:r>
                      <a:r>
                        <a:rPr sz="1400" spc="15" dirty="0">
                          <a:latin typeface="Calibri"/>
                          <a:cs typeface="Calibri"/>
                        </a:rPr>
                        <a:t> </a:t>
                      </a:r>
                      <a:r>
                        <a:rPr sz="1400" spc="-5" dirty="0">
                          <a:latin typeface="Calibri"/>
                          <a:cs typeface="Calibri"/>
                        </a:rPr>
                        <a:t>Mall</a:t>
                      </a:r>
                      <a:endParaRPr sz="1400">
                        <a:latin typeface="Calibri"/>
                        <a:cs typeface="Calibri"/>
                      </a:endParaRPr>
                    </a:p>
                  </a:txBody>
                  <a:tcPr marL="0" marR="0" marT="0" marB="0">
                    <a:lnR w="9525">
                      <a:solidFill>
                        <a:srgbClr val="5B9BD4"/>
                      </a:solidFill>
                      <a:prstDash val="solid"/>
                    </a:lnR>
                  </a:tcPr>
                </a:tc>
                <a:tc>
                  <a:txBody>
                    <a:bodyPr/>
                    <a:lstStyle/>
                    <a:p>
                      <a:pPr>
                        <a:lnSpc>
                          <a:spcPct val="100000"/>
                        </a:lnSpc>
                      </a:pPr>
                      <a:endParaRPr sz="1300">
                        <a:latin typeface="Times New Roman"/>
                        <a:cs typeface="Times New Roman"/>
                      </a:endParaRPr>
                    </a:p>
                  </a:txBody>
                  <a:tcPr marL="0" marR="0" marT="0" marB="0">
                    <a:lnL w="9525">
                      <a:solidFill>
                        <a:srgbClr val="5B9BD4"/>
                      </a:solidFill>
                      <a:prstDash val="solid"/>
                    </a:lnL>
                    <a:lnR w="19050">
                      <a:solidFill>
                        <a:srgbClr val="5B9BD4"/>
                      </a:solidFill>
                      <a:prstDash val="solid"/>
                    </a:lnR>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200">
                        <a:latin typeface="Times New Roman"/>
                        <a:cs typeface="Times New Roman"/>
                      </a:endParaRPr>
                    </a:p>
                    <a:p>
                      <a:pPr marL="173990" marR="506095">
                        <a:lnSpc>
                          <a:spcPct val="170000"/>
                        </a:lnSpc>
                        <a:spcBef>
                          <a:spcPts val="5"/>
                        </a:spcBef>
                      </a:pPr>
                      <a:r>
                        <a:rPr sz="1400" spc="-5" dirty="0">
                          <a:latin typeface="Calibri"/>
                          <a:cs typeface="Calibri"/>
                        </a:rPr>
                        <a:t>Client  Location  Cha</a:t>
                      </a:r>
                      <a:r>
                        <a:rPr sz="1400" spc="-35" dirty="0">
                          <a:latin typeface="Calibri"/>
                          <a:cs typeface="Calibri"/>
                        </a:rPr>
                        <a:t>r</a:t>
                      </a:r>
                      <a:r>
                        <a:rPr sz="1400" dirty="0">
                          <a:latin typeface="Calibri"/>
                          <a:cs typeface="Calibri"/>
                        </a:rPr>
                        <a:t>ac</a:t>
                      </a:r>
                      <a:r>
                        <a:rPr sz="1400" spc="-20" dirty="0">
                          <a:latin typeface="Calibri"/>
                          <a:cs typeface="Calibri"/>
                        </a:rPr>
                        <a:t>t</a:t>
                      </a:r>
                      <a:r>
                        <a:rPr sz="1400" dirty="0">
                          <a:latin typeface="Calibri"/>
                          <a:cs typeface="Calibri"/>
                        </a:rPr>
                        <a:t>er</a:t>
                      </a:r>
                      <a:r>
                        <a:rPr sz="1400" spc="5" dirty="0">
                          <a:latin typeface="Calibri"/>
                          <a:cs typeface="Calibri"/>
                        </a:rPr>
                        <a:t>i</a:t>
                      </a:r>
                      <a:r>
                        <a:rPr sz="1400" spc="-15" dirty="0">
                          <a:latin typeface="Calibri"/>
                          <a:cs typeface="Calibri"/>
                        </a:rPr>
                        <a:t>s</a:t>
                      </a:r>
                      <a:r>
                        <a:rPr sz="1400" dirty="0">
                          <a:latin typeface="Calibri"/>
                          <a:cs typeface="Calibri"/>
                        </a:rPr>
                        <a:t>tics</a:t>
                      </a:r>
                      <a:endParaRPr sz="1400">
                        <a:latin typeface="Calibri"/>
                        <a:cs typeface="Calibri"/>
                      </a:endParaRPr>
                    </a:p>
                  </a:txBody>
                  <a:tcPr marL="0" marR="0" marT="0" marB="0">
                    <a:lnL w="19050">
                      <a:solidFill>
                        <a:srgbClr val="5B9BD4"/>
                      </a:solidFill>
                      <a:prstDash val="solid"/>
                    </a:lnL>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marL="260350">
                        <a:lnSpc>
                          <a:spcPct val="100000"/>
                        </a:lnSpc>
                        <a:spcBef>
                          <a:spcPts val="950"/>
                        </a:spcBef>
                        <a:tabLst>
                          <a:tab pos="1174750" algn="l"/>
                        </a:tabLst>
                      </a:pPr>
                      <a:r>
                        <a:rPr sz="1400" spc="-5" dirty="0">
                          <a:latin typeface="Calibri"/>
                          <a:cs typeface="Calibri"/>
                        </a:rPr>
                        <a:t>-	Neptune</a:t>
                      </a:r>
                      <a:r>
                        <a:rPr sz="1400" spc="-30" dirty="0">
                          <a:latin typeface="Calibri"/>
                          <a:cs typeface="Calibri"/>
                        </a:rPr>
                        <a:t> </a:t>
                      </a:r>
                      <a:r>
                        <a:rPr sz="1400" spc="-5" dirty="0">
                          <a:latin typeface="Calibri"/>
                          <a:cs typeface="Calibri"/>
                        </a:rPr>
                        <a:t>Enterprise</a:t>
                      </a:r>
                      <a:endParaRPr sz="1400">
                        <a:latin typeface="Calibri"/>
                        <a:cs typeface="Calibri"/>
                      </a:endParaRPr>
                    </a:p>
                    <a:p>
                      <a:pPr marL="1174750" indent="-915035">
                        <a:lnSpc>
                          <a:spcPct val="100000"/>
                        </a:lnSpc>
                        <a:spcBef>
                          <a:spcPts val="1175"/>
                        </a:spcBef>
                        <a:buChar char="–"/>
                        <a:tabLst>
                          <a:tab pos="1174750" algn="l"/>
                          <a:tab pos="1175385" algn="l"/>
                        </a:tabLst>
                      </a:pPr>
                      <a:r>
                        <a:rPr sz="1400" spc="-5" dirty="0">
                          <a:latin typeface="Calibri"/>
                          <a:cs typeface="Calibri"/>
                        </a:rPr>
                        <a:t>Bhandup,</a:t>
                      </a:r>
                      <a:r>
                        <a:rPr sz="1400" dirty="0">
                          <a:latin typeface="Calibri"/>
                          <a:cs typeface="Calibri"/>
                        </a:rPr>
                        <a:t> </a:t>
                      </a:r>
                      <a:r>
                        <a:rPr sz="1400" spc="-5" dirty="0">
                          <a:latin typeface="Calibri"/>
                          <a:cs typeface="Calibri"/>
                        </a:rPr>
                        <a:t>Mumbai</a:t>
                      </a:r>
                      <a:endParaRPr sz="1400">
                        <a:latin typeface="Calibri"/>
                        <a:cs typeface="Calibri"/>
                      </a:endParaRPr>
                    </a:p>
                    <a:p>
                      <a:pPr marL="1174750" indent="-915035">
                        <a:lnSpc>
                          <a:spcPct val="100000"/>
                        </a:lnSpc>
                        <a:spcBef>
                          <a:spcPts val="1175"/>
                        </a:spcBef>
                        <a:buChar char="–"/>
                        <a:tabLst>
                          <a:tab pos="1174750" algn="l"/>
                          <a:tab pos="1175385" algn="l"/>
                        </a:tabLst>
                      </a:pPr>
                      <a:r>
                        <a:rPr sz="1400" spc="-5" dirty="0">
                          <a:latin typeface="Calibri"/>
                          <a:cs typeface="Calibri"/>
                        </a:rPr>
                        <a:t>Residential</a:t>
                      </a:r>
                      <a:endParaRPr sz="1400">
                        <a:latin typeface="Calibri"/>
                        <a:cs typeface="Calibri"/>
                      </a:endParaRPr>
                    </a:p>
                  </a:txBody>
                  <a:tcPr marL="0" marR="0" marT="0" marB="0"/>
                </a:tc>
                <a:extLst>
                  <a:ext uri="{0D108BD9-81ED-4DB2-BD59-A6C34878D82A}">
                    <a16:rowId xmlns:a16="http://schemas.microsoft.com/office/drawing/2014/main" val="10000"/>
                  </a:ext>
                </a:extLst>
              </a:tr>
              <a:tr h="362712">
                <a:tc>
                  <a:txBody>
                    <a:bodyPr/>
                    <a:lstStyle/>
                    <a:p>
                      <a:pPr marL="31750">
                        <a:lnSpc>
                          <a:spcPct val="100000"/>
                        </a:lnSpc>
                        <a:spcBef>
                          <a:spcPts val="375"/>
                        </a:spcBef>
                      </a:pPr>
                      <a:r>
                        <a:rPr sz="1400" spc="-30" dirty="0">
                          <a:latin typeface="Calibri"/>
                          <a:cs typeface="Calibri"/>
                        </a:rPr>
                        <a:t>Year </a:t>
                      </a:r>
                      <a:r>
                        <a:rPr sz="1400" spc="-5" dirty="0">
                          <a:latin typeface="Calibri"/>
                          <a:cs typeface="Calibri"/>
                        </a:rPr>
                        <a:t>of</a:t>
                      </a:r>
                      <a:r>
                        <a:rPr sz="1400" spc="20" dirty="0">
                          <a:latin typeface="Calibri"/>
                          <a:cs typeface="Calibri"/>
                        </a:rPr>
                        <a:t> </a:t>
                      </a:r>
                      <a:r>
                        <a:rPr sz="1400" spc="-10" dirty="0">
                          <a:latin typeface="Calibri"/>
                          <a:cs typeface="Calibri"/>
                        </a:rPr>
                        <a:t>Execution</a:t>
                      </a:r>
                      <a:endParaRPr sz="1400">
                        <a:latin typeface="Calibri"/>
                        <a:cs typeface="Calibri"/>
                      </a:endParaRPr>
                    </a:p>
                  </a:txBody>
                  <a:tcPr marL="0" marR="0" marT="47625" marB="0"/>
                </a:tc>
                <a:tc>
                  <a:txBody>
                    <a:bodyPr/>
                    <a:lstStyle/>
                    <a:p>
                      <a:pPr marL="260350" marR="12065">
                        <a:lnSpc>
                          <a:spcPct val="100000"/>
                        </a:lnSpc>
                        <a:spcBef>
                          <a:spcPts val="375"/>
                        </a:spcBef>
                        <a:tabLst>
                          <a:tab pos="1174750" algn="l"/>
                        </a:tabLst>
                      </a:pPr>
                      <a:r>
                        <a:rPr sz="1400" spc="-5" dirty="0">
                          <a:latin typeface="Calibri"/>
                          <a:cs typeface="Calibri"/>
                        </a:rPr>
                        <a:t>–	</a:t>
                      </a:r>
                      <a:r>
                        <a:rPr sz="1400" spc="-10" dirty="0">
                          <a:latin typeface="Calibri"/>
                          <a:cs typeface="Calibri"/>
                        </a:rPr>
                        <a:t>DEC </a:t>
                      </a:r>
                      <a:r>
                        <a:rPr sz="1400" spc="-5" dirty="0">
                          <a:latin typeface="Calibri"/>
                          <a:cs typeface="Calibri"/>
                        </a:rPr>
                        <a:t>-</a:t>
                      </a:r>
                      <a:r>
                        <a:rPr sz="1400" dirty="0">
                          <a:latin typeface="Calibri"/>
                          <a:cs typeface="Calibri"/>
                        </a:rPr>
                        <a:t> </a:t>
                      </a:r>
                      <a:r>
                        <a:rPr sz="1400" spc="-10" dirty="0">
                          <a:latin typeface="Calibri"/>
                          <a:cs typeface="Calibri"/>
                        </a:rPr>
                        <a:t>2005</a:t>
                      </a:r>
                      <a:endParaRPr sz="1400">
                        <a:latin typeface="Calibri"/>
                        <a:cs typeface="Calibri"/>
                      </a:endParaRPr>
                    </a:p>
                  </a:txBody>
                  <a:tcPr marL="0" marR="0" marT="47625" marB="0">
                    <a:lnR w="9525">
                      <a:solidFill>
                        <a:srgbClr val="5B9BD4"/>
                      </a:solidFill>
                      <a:prstDash val="solid"/>
                    </a:lnR>
                  </a:tcPr>
                </a:tc>
                <a:tc>
                  <a:txBody>
                    <a:bodyPr/>
                    <a:lstStyle/>
                    <a:p>
                      <a:pPr>
                        <a:lnSpc>
                          <a:spcPct val="100000"/>
                        </a:lnSpc>
                      </a:pPr>
                      <a:endParaRPr sz="1300">
                        <a:latin typeface="Times New Roman"/>
                        <a:cs typeface="Times New Roman"/>
                      </a:endParaRPr>
                    </a:p>
                  </a:txBody>
                  <a:tcPr marL="0" marR="0" marT="0" marB="0">
                    <a:lnL w="9525">
                      <a:solidFill>
                        <a:srgbClr val="5B9BD4"/>
                      </a:solidFill>
                      <a:prstDash val="solid"/>
                    </a:lnL>
                    <a:lnR w="19050">
                      <a:solidFill>
                        <a:srgbClr val="5B9BD4"/>
                      </a:solidFill>
                      <a:prstDash val="solid"/>
                    </a:lnR>
                  </a:tcPr>
                </a:tc>
                <a:tc>
                  <a:txBody>
                    <a:bodyPr/>
                    <a:lstStyle/>
                    <a:p>
                      <a:pPr marL="173990">
                        <a:lnSpc>
                          <a:spcPct val="100000"/>
                        </a:lnSpc>
                        <a:spcBef>
                          <a:spcPts val="375"/>
                        </a:spcBef>
                      </a:pPr>
                      <a:r>
                        <a:rPr sz="1400" spc="-30" dirty="0">
                          <a:latin typeface="Calibri"/>
                          <a:cs typeface="Calibri"/>
                        </a:rPr>
                        <a:t>Year </a:t>
                      </a:r>
                      <a:r>
                        <a:rPr sz="1400" spc="-5" dirty="0">
                          <a:latin typeface="Calibri"/>
                          <a:cs typeface="Calibri"/>
                        </a:rPr>
                        <a:t>of</a:t>
                      </a:r>
                      <a:r>
                        <a:rPr sz="1400" spc="20" dirty="0">
                          <a:latin typeface="Calibri"/>
                          <a:cs typeface="Calibri"/>
                        </a:rPr>
                        <a:t> </a:t>
                      </a:r>
                      <a:r>
                        <a:rPr sz="1400" spc="-10" dirty="0">
                          <a:latin typeface="Calibri"/>
                          <a:cs typeface="Calibri"/>
                        </a:rPr>
                        <a:t>Execution</a:t>
                      </a:r>
                      <a:endParaRPr sz="1400">
                        <a:latin typeface="Calibri"/>
                        <a:cs typeface="Calibri"/>
                      </a:endParaRPr>
                    </a:p>
                  </a:txBody>
                  <a:tcPr marL="0" marR="0" marT="47625" marB="0">
                    <a:lnL w="19050">
                      <a:solidFill>
                        <a:srgbClr val="5B9BD4"/>
                      </a:solidFill>
                      <a:prstDash val="solid"/>
                    </a:lnL>
                  </a:tcPr>
                </a:tc>
                <a:tc>
                  <a:txBody>
                    <a:bodyPr/>
                    <a:lstStyle/>
                    <a:p>
                      <a:pPr marL="260350">
                        <a:lnSpc>
                          <a:spcPct val="100000"/>
                        </a:lnSpc>
                        <a:spcBef>
                          <a:spcPts val="375"/>
                        </a:spcBef>
                        <a:tabLst>
                          <a:tab pos="1174750" algn="l"/>
                        </a:tabLst>
                      </a:pPr>
                      <a:r>
                        <a:rPr sz="1400" spc="-5" dirty="0">
                          <a:latin typeface="Calibri"/>
                          <a:cs typeface="Calibri"/>
                        </a:rPr>
                        <a:t>–	</a:t>
                      </a:r>
                      <a:r>
                        <a:rPr sz="1400" spc="-10" dirty="0">
                          <a:latin typeface="Calibri"/>
                          <a:cs typeface="Calibri"/>
                        </a:rPr>
                        <a:t>DEC </a:t>
                      </a:r>
                      <a:r>
                        <a:rPr sz="1400" spc="-5" dirty="0">
                          <a:latin typeface="Calibri"/>
                          <a:cs typeface="Calibri"/>
                        </a:rPr>
                        <a:t>-</a:t>
                      </a:r>
                      <a:r>
                        <a:rPr sz="1400" dirty="0">
                          <a:latin typeface="Calibri"/>
                          <a:cs typeface="Calibri"/>
                        </a:rPr>
                        <a:t> </a:t>
                      </a:r>
                      <a:r>
                        <a:rPr sz="1400" spc="-10" dirty="0">
                          <a:latin typeface="Calibri"/>
                          <a:cs typeface="Calibri"/>
                        </a:rPr>
                        <a:t>2006</a:t>
                      </a:r>
                      <a:endParaRPr sz="1400">
                        <a:latin typeface="Calibri"/>
                        <a:cs typeface="Calibri"/>
                      </a:endParaRPr>
                    </a:p>
                  </a:txBody>
                  <a:tcPr marL="0" marR="0" marT="47625" marB="0"/>
                </a:tc>
                <a:extLst>
                  <a:ext uri="{0D108BD9-81ED-4DB2-BD59-A6C34878D82A}">
                    <a16:rowId xmlns:a16="http://schemas.microsoft.com/office/drawing/2014/main" val="10001"/>
                  </a:ext>
                </a:extLst>
              </a:tr>
              <a:tr h="362712">
                <a:tc>
                  <a:txBody>
                    <a:bodyPr/>
                    <a:lstStyle/>
                    <a:p>
                      <a:pPr marL="31750">
                        <a:lnSpc>
                          <a:spcPct val="100000"/>
                        </a:lnSpc>
                        <a:spcBef>
                          <a:spcPts val="375"/>
                        </a:spcBef>
                      </a:pPr>
                      <a:r>
                        <a:rPr sz="1400" spc="-15" dirty="0">
                          <a:latin typeface="Calibri"/>
                          <a:cs typeface="Calibri"/>
                        </a:rPr>
                        <a:t>Approximate</a:t>
                      </a:r>
                      <a:r>
                        <a:rPr sz="1400" spc="25" dirty="0">
                          <a:latin typeface="Calibri"/>
                          <a:cs typeface="Calibri"/>
                        </a:rPr>
                        <a:t> </a:t>
                      </a:r>
                      <a:r>
                        <a:rPr sz="1400" spc="-10" dirty="0">
                          <a:latin typeface="Calibri"/>
                          <a:cs typeface="Calibri"/>
                        </a:rPr>
                        <a:t>Area</a:t>
                      </a:r>
                      <a:endParaRPr sz="1400">
                        <a:latin typeface="Calibri"/>
                        <a:cs typeface="Calibri"/>
                      </a:endParaRPr>
                    </a:p>
                  </a:txBody>
                  <a:tcPr marL="0" marR="0" marT="47625" marB="0"/>
                </a:tc>
                <a:tc>
                  <a:txBody>
                    <a:bodyPr/>
                    <a:lstStyle/>
                    <a:p>
                      <a:pPr marL="260350" marR="12065">
                        <a:lnSpc>
                          <a:spcPct val="100000"/>
                        </a:lnSpc>
                        <a:spcBef>
                          <a:spcPts val="375"/>
                        </a:spcBef>
                        <a:tabLst>
                          <a:tab pos="1174750" algn="l"/>
                        </a:tabLst>
                      </a:pPr>
                      <a:r>
                        <a:rPr sz="1400" spc="-5" dirty="0">
                          <a:latin typeface="Calibri"/>
                          <a:cs typeface="Calibri"/>
                        </a:rPr>
                        <a:t>–	</a:t>
                      </a:r>
                      <a:r>
                        <a:rPr sz="1400" spc="-10" dirty="0">
                          <a:latin typeface="Calibri"/>
                          <a:cs typeface="Calibri"/>
                        </a:rPr>
                        <a:t>1,00,000 </a:t>
                      </a:r>
                      <a:r>
                        <a:rPr sz="1400" spc="-5" dirty="0">
                          <a:latin typeface="Calibri"/>
                          <a:cs typeface="Calibri"/>
                        </a:rPr>
                        <a:t>Sq</a:t>
                      </a:r>
                      <a:r>
                        <a:rPr sz="1400" spc="15" dirty="0">
                          <a:latin typeface="Calibri"/>
                          <a:cs typeface="Calibri"/>
                        </a:rPr>
                        <a:t> </a:t>
                      </a:r>
                      <a:r>
                        <a:rPr sz="1400" spc="-10" dirty="0">
                          <a:latin typeface="Calibri"/>
                          <a:cs typeface="Calibri"/>
                        </a:rPr>
                        <a:t>ft</a:t>
                      </a:r>
                      <a:endParaRPr sz="1400">
                        <a:latin typeface="Calibri"/>
                        <a:cs typeface="Calibri"/>
                      </a:endParaRPr>
                    </a:p>
                  </a:txBody>
                  <a:tcPr marL="0" marR="0" marT="47625" marB="0">
                    <a:lnR w="9525">
                      <a:solidFill>
                        <a:srgbClr val="5B9BD4"/>
                      </a:solidFill>
                      <a:prstDash val="solid"/>
                    </a:lnR>
                  </a:tcPr>
                </a:tc>
                <a:tc>
                  <a:txBody>
                    <a:bodyPr/>
                    <a:lstStyle/>
                    <a:p>
                      <a:pPr>
                        <a:lnSpc>
                          <a:spcPct val="100000"/>
                        </a:lnSpc>
                      </a:pPr>
                      <a:endParaRPr sz="1300">
                        <a:latin typeface="Times New Roman"/>
                        <a:cs typeface="Times New Roman"/>
                      </a:endParaRPr>
                    </a:p>
                  </a:txBody>
                  <a:tcPr marL="0" marR="0" marT="0" marB="0">
                    <a:lnL w="9525">
                      <a:solidFill>
                        <a:srgbClr val="5B9BD4"/>
                      </a:solidFill>
                      <a:prstDash val="solid"/>
                    </a:lnL>
                    <a:lnR w="19050">
                      <a:solidFill>
                        <a:srgbClr val="5B9BD4"/>
                      </a:solidFill>
                      <a:prstDash val="solid"/>
                    </a:lnR>
                  </a:tcPr>
                </a:tc>
                <a:tc>
                  <a:txBody>
                    <a:bodyPr/>
                    <a:lstStyle/>
                    <a:p>
                      <a:pPr marL="173990">
                        <a:lnSpc>
                          <a:spcPct val="100000"/>
                        </a:lnSpc>
                        <a:spcBef>
                          <a:spcPts val="375"/>
                        </a:spcBef>
                      </a:pPr>
                      <a:r>
                        <a:rPr sz="1400" spc="-15" dirty="0">
                          <a:latin typeface="Calibri"/>
                          <a:cs typeface="Calibri"/>
                        </a:rPr>
                        <a:t>Approximate</a:t>
                      </a:r>
                      <a:r>
                        <a:rPr sz="1400" spc="25" dirty="0">
                          <a:latin typeface="Calibri"/>
                          <a:cs typeface="Calibri"/>
                        </a:rPr>
                        <a:t> </a:t>
                      </a:r>
                      <a:r>
                        <a:rPr sz="1400" spc="-10" dirty="0">
                          <a:latin typeface="Calibri"/>
                          <a:cs typeface="Calibri"/>
                        </a:rPr>
                        <a:t>Area</a:t>
                      </a:r>
                      <a:endParaRPr sz="1400">
                        <a:latin typeface="Calibri"/>
                        <a:cs typeface="Calibri"/>
                      </a:endParaRPr>
                    </a:p>
                  </a:txBody>
                  <a:tcPr marL="0" marR="0" marT="47625" marB="0">
                    <a:lnL w="19050">
                      <a:solidFill>
                        <a:srgbClr val="5B9BD4"/>
                      </a:solidFill>
                      <a:prstDash val="solid"/>
                    </a:lnL>
                  </a:tcPr>
                </a:tc>
                <a:tc>
                  <a:txBody>
                    <a:bodyPr/>
                    <a:lstStyle/>
                    <a:p>
                      <a:pPr marL="260350">
                        <a:lnSpc>
                          <a:spcPct val="100000"/>
                        </a:lnSpc>
                        <a:spcBef>
                          <a:spcPts val="375"/>
                        </a:spcBef>
                        <a:tabLst>
                          <a:tab pos="1174750" algn="l"/>
                        </a:tabLst>
                      </a:pPr>
                      <a:r>
                        <a:rPr sz="1400" spc="-5" dirty="0">
                          <a:latin typeface="Calibri"/>
                          <a:cs typeface="Calibri"/>
                        </a:rPr>
                        <a:t>–	</a:t>
                      </a:r>
                      <a:r>
                        <a:rPr sz="1400" spc="-10" dirty="0">
                          <a:latin typeface="Calibri"/>
                          <a:cs typeface="Calibri"/>
                        </a:rPr>
                        <a:t>7,50,000 </a:t>
                      </a:r>
                      <a:r>
                        <a:rPr sz="1400" spc="-5" dirty="0">
                          <a:latin typeface="Calibri"/>
                          <a:cs typeface="Calibri"/>
                        </a:rPr>
                        <a:t>Sq</a:t>
                      </a:r>
                      <a:r>
                        <a:rPr sz="1400" spc="15" dirty="0">
                          <a:latin typeface="Calibri"/>
                          <a:cs typeface="Calibri"/>
                        </a:rPr>
                        <a:t> </a:t>
                      </a:r>
                      <a:r>
                        <a:rPr sz="1400" spc="-10" dirty="0">
                          <a:latin typeface="Calibri"/>
                          <a:cs typeface="Calibri"/>
                        </a:rPr>
                        <a:t>ft</a:t>
                      </a:r>
                      <a:endParaRPr sz="1400">
                        <a:latin typeface="Calibri"/>
                        <a:cs typeface="Calibri"/>
                      </a:endParaRPr>
                    </a:p>
                  </a:txBody>
                  <a:tcPr marL="0" marR="0" marT="47625" marB="0"/>
                </a:tc>
                <a:extLst>
                  <a:ext uri="{0D108BD9-81ED-4DB2-BD59-A6C34878D82A}">
                    <a16:rowId xmlns:a16="http://schemas.microsoft.com/office/drawing/2014/main" val="10002"/>
                  </a:ext>
                </a:extLst>
              </a:tr>
              <a:tr h="362712">
                <a:tc>
                  <a:txBody>
                    <a:bodyPr/>
                    <a:lstStyle/>
                    <a:p>
                      <a:pPr marL="31750">
                        <a:lnSpc>
                          <a:spcPct val="100000"/>
                        </a:lnSpc>
                        <a:spcBef>
                          <a:spcPts val="375"/>
                        </a:spcBef>
                      </a:pPr>
                      <a:r>
                        <a:rPr sz="1400" spc="-15" dirty="0">
                          <a:latin typeface="Calibri"/>
                          <a:cs typeface="Calibri"/>
                        </a:rPr>
                        <a:t>Approx</a:t>
                      </a:r>
                      <a:r>
                        <a:rPr sz="1400" spc="10" dirty="0">
                          <a:latin typeface="Calibri"/>
                          <a:cs typeface="Calibri"/>
                        </a:rPr>
                        <a:t> </a:t>
                      </a:r>
                      <a:r>
                        <a:rPr sz="1400" spc="-20" dirty="0">
                          <a:latin typeface="Calibri"/>
                          <a:cs typeface="Calibri"/>
                        </a:rPr>
                        <a:t>Value</a:t>
                      </a:r>
                      <a:endParaRPr sz="1400">
                        <a:latin typeface="Calibri"/>
                        <a:cs typeface="Calibri"/>
                      </a:endParaRPr>
                    </a:p>
                  </a:txBody>
                  <a:tcPr marL="0" marR="0" marT="47625" marB="0"/>
                </a:tc>
                <a:tc>
                  <a:txBody>
                    <a:bodyPr/>
                    <a:lstStyle/>
                    <a:p>
                      <a:pPr marL="260350" marR="12065">
                        <a:lnSpc>
                          <a:spcPct val="100000"/>
                        </a:lnSpc>
                        <a:spcBef>
                          <a:spcPts val="375"/>
                        </a:spcBef>
                        <a:tabLst>
                          <a:tab pos="1174750" algn="l"/>
                        </a:tabLst>
                      </a:pPr>
                      <a:r>
                        <a:rPr sz="1400" spc="-5" dirty="0">
                          <a:latin typeface="Calibri"/>
                          <a:cs typeface="Calibri"/>
                        </a:rPr>
                        <a:t>–	25</a:t>
                      </a:r>
                      <a:r>
                        <a:rPr sz="1400" dirty="0">
                          <a:latin typeface="Calibri"/>
                          <a:cs typeface="Calibri"/>
                        </a:rPr>
                        <a:t> </a:t>
                      </a:r>
                      <a:r>
                        <a:rPr sz="1400" spc="-15" dirty="0">
                          <a:latin typeface="Calibri"/>
                          <a:cs typeface="Calibri"/>
                        </a:rPr>
                        <a:t>Crores</a:t>
                      </a:r>
                      <a:endParaRPr sz="1400">
                        <a:latin typeface="Calibri"/>
                        <a:cs typeface="Calibri"/>
                      </a:endParaRPr>
                    </a:p>
                  </a:txBody>
                  <a:tcPr marL="0" marR="0" marT="47625" marB="0">
                    <a:lnR w="9525">
                      <a:solidFill>
                        <a:srgbClr val="5B9BD4"/>
                      </a:solidFill>
                      <a:prstDash val="solid"/>
                    </a:lnR>
                  </a:tcPr>
                </a:tc>
                <a:tc>
                  <a:txBody>
                    <a:bodyPr/>
                    <a:lstStyle/>
                    <a:p>
                      <a:pPr>
                        <a:lnSpc>
                          <a:spcPct val="100000"/>
                        </a:lnSpc>
                      </a:pPr>
                      <a:endParaRPr sz="1300">
                        <a:latin typeface="Times New Roman"/>
                        <a:cs typeface="Times New Roman"/>
                      </a:endParaRPr>
                    </a:p>
                  </a:txBody>
                  <a:tcPr marL="0" marR="0" marT="0" marB="0">
                    <a:lnL w="9525">
                      <a:solidFill>
                        <a:srgbClr val="5B9BD4"/>
                      </a:solidFill>
                      <a:prstDash val="solid"/>
                    </a:lnL>
                    <a:lnR w="19050">
                      <a:solidFill>
                        <a:srgbClr val="5B9BD4"/>
                      </a:solidFill>
                      <a:prstDash val="solid"/>
                    </a:lnR>
                  </a:tcPr>
                </a:tc>
                <a:tc>
                  <a:txBody>
                    <a:bodyPr/>
                    <a:lstStyle/>
                    <a:p>
                      <a:pPr marL="173990">
                        <a:lnSpc>
                          <a:spcPct val="100000"/>
                        </a:lnSpc>
                        <a:spcBef>
                          <a:spcPts val="375"/>
                        </a:spcBef>
                      </a:pPr>
                      <a:r>
                        <a:rPr sz="1400" spc="-15" dirty="0">
                          <a:latin typeface="Calibri"/>
                          <a:cs typeface="Calibri"/>
                        </a:rPr>
                        <a:t>Approx</a:t>
                      </a:r>
                      <a:r>
                        <a:rPr sz="1400" spc="10" dirty="0">
                          <a:latin typeface="Calibri"/>
                          <a:cs typeface="Calibri"/>
                        </a:rPr>
                        <a:t> </a:t>
                      </a:r>
                      <a:r>
                        <a:rPr sz="1400" spc="-20" dirty="0">
                          <a:latin typeface="Calibri"/>
                          <a:cs typeface="Calibri"/>
                        </a:rPr>
                        <a:t>Value</a:t>
                      </a:r>
                      <a:endParaRPr sz="1400">
                        <a:latin typeface="Calibri"/>
                        <a:cs typeface="Calibri"/>
                      </a:endParaRPr>
                    </a:p>
                  </a:txBody>
                  <a:tcPr marL="0" marR="0" marT="47625" marB="0">
                    <a:lnL w="19050">
                      <a:solidFill>
                        <a:srgbClr val="5B9BD4"/>
                      </a:solidFill>
                      <a:prstDash val="solid"/>
                    </a:lnL>
                  </a:tcPr>
                </a:tc>
                <a:tc>
                  <a:txBody>
                    <a:bodyPr/>
                    <a:lstStyle/>
                    <a:p>
                      <a:pPr marL="260350">
                        <a:lnSpc>
                          <a:spcPct val="100000"/>
                        </a:lnSpc>
                        <a:spcBef>
                          <a:spcPts val="375"/>
                        </a:spcBef>
                        <a:tabLst>
                          <a:tab pos="1174750" algn="l"/>
                        </a:tabLst>
                      </a:pPr>
                      <a:r>
                        <a:rPr sz="1400" spc="-5" dirty="0">
                          <a:latin typeface="Calibri"/>
                          <a:cs typeface="Calibri"/>
                        </a:rPr>
                        <a:t>–	125 </a:t>
                      </a:r>
                      <a:r>
                        <a:rPr sz="1400" spc="-15" dirty="0">
                          <a:latin typeface="Calibri"/>
                          <a:cs typeface="Calibri"/>
                        </a:rPr>
                        <a:t>Crores</a:t>
                      </a:r>
                      <a:endParaRPr sz="1400">
                        <a:latin typeface="Calibri"/>
                        <a:cs typeface="Calibri"/>
                      </a:endParaRPr>
                    </a:p>
                  </a:txBody>
                  <a:tcPr marL="0" marR="0" marT="47625" marB="0"/>
                </a:tc>
                <a:extLst>
                  <a:ext uri="{0D108BD9-81ED-4DB2-BD59-A6C34878D82A}">
                    <a16:rowId xmlns:a16="http://schemas.microsoft.com/office/drawing/2014/main" val="10003"/>
                  </a:ext>
                </a:extLst>
              </a:tr>
              <a:tr h="273589">
                <a:tc>
                  <a:txBody>
                    <a:bodyPr/>
                    <a:lstStyle/>
                    <a:p>
                      <a:pPr marL="31750">
                        <a:lnSpc>
                          <a:spcPts val="1675"/>
                        </a:lnSpc>
                        <a:spcBef>
                          <a:spcPts val="375"/>
                        </a:spcBef>
                      </a:pPr>
                      <a:r>
                        <a:rPr sz="1400" spc="-20" dirty="0">
                          <a:latin typeface="Calibri"/>
                          <a:cs typeface="Calibri"/>
                        </a:rPr>
                        <a:t>Type </a:t>
                      </a:r>
                      <a:r>
                        <a:rPr sz="1400" spc="-5" dirty="0">
                          <a:latin typeface="Calibri"/>
                          <a:cs typeface="Calibri"/>
                        </a:rPr>
                        <a:t>Of</a:t>
                      </a:r>
                      <a:r>
                        <a:rPr sz="1400" spc="5" dirty="0">
                          <a:latin typeface="Calibri"/>
                          <a:cs typeface="Calibri"/>
                        </a:rPr>
                        <a:t> </a:t>
                      </a:r>
                      <a:r>
                        <a:rPr sz="1400" spc="-10" dirty="0">
                          <a:latin typeface="Calibri"/>
                          <a:cs typeface="Calibri"/>
                        </a:rPr>
                        <a:t>Contract</a:t>
                      </a:r>
                      <a:endParaRPr sz="1400">
                        <a:latin typeface="Calibri"/>
                        <a:cs typeface="Calibri"/>
                      </a:endParaRPr>
                    </a:p>
                  </a:txBody>
                  <a:tcPr marL="0" marR="0" marT="47625" marB="0"/>
                </a:tc>
                <a:tc>
                  <a:txBody>
                    <a:bodyPr/>
                    <a:lstStyle/>
                    <a:p>
                      <a:pPr marL="260350" marR="12065">
                        <a:lnSpc>
                          <a:spcPts val="1675"/>
                        </a:lnSpc>
                        <a:spcBef>
                          <a:spcPts val="375"/>
                        </a:spcBef>
                        <a:tabLst>
                          <a:tab pos="1174750" algn="l"/>
                        </a:tabLst>
                      </a:pPr>
                      <a:r>
                        <a:rPr sz="1400" spc="-5" dirty="0">
                          <a:latin typeface="Calibri"/>
                          <a:cs typeface="Calibri"/>
                        </a:rPr>
                        <a:t>-	PMC</a:t>
                      </a:r>
                      <a:endParaRPr sz="1400">
                        <a:latin typeface="Calibri"/>
                        <a:cs typeface="Calibri"/>
                      </a:endParaRPr>
                    </a:p>
                  </a:txBody>
                  <a:tcPr marL="0" marR="0" marT="47625" marB="0">
                    <a:lnR w="9525">
                      <a:solidFill>
                        <a:srgbClr val="5B9BD4"/>
                      </a:solidFill>
                      <a:prstDash val="solid"/>
                    </a:lnR>
                  </a:tcPr>
                </a:tc>
                <a:tc>
                  <a:txBody>
                    <a:bodyPr/>
                    <a:lstStyle/>
                    <a:p>
                      <a:pPr>
                        <a:lnSpc>
                          <a:spcPct val="100000"/>
                        </a:lnSpc>
                      </a:pPr>
                      <a:endParaRPr sz="1300">
                        <a:latin typeface="Times New Roman"/>
                        <a:cs typeface="Times New Roman"/>
                      </a:endParaRPr>
                    </a:p>
                  </a:txBody>
                  <a:tcPr marL="0" marR="0" marT="0" marB="0">
                    <a:lnL w="9525">
                      <a:solidFill>
                        <a:srgbClr val="5B9BD4"/>
                      </a:solidFill>
                      <a:prstDash val="solid"/>
                    </a:lnL>
                    <a:lnR w="19050">
                      <a:solidFill>
                        <a:srgbClr val="5B9BD4"/>
                      </a:solidFill>
                      <a:prstDash val="solid"/>
                    </a:lnR>
                  </a:tcPr>
                </a:tc>
                <a:tc>
                  <a:txBody>
                    <a:bodyPr/>
                    <a:lstStyle/>
                    <a:p>
                      <a:pPr marL="173990">
                        <a:lnSpc>
                          <a:spcPts val="1675"/>
                        </a:lnSpc>
                        <a:spcBef>
                          <a:spcPts val="375"/>
                        </a:spcBef>
                      </a:pPr>
                      <a:r>
                        <a:rPr sz="1400" spc="-20" dirty="0">
                          <a:latin typeface="Calibri"/>
                          <a:cs typeface="Calibri"/>
                        </a:rPr>
                        <a:t>Type </a:t>
                      </a:r>
                      <a:r>
                        <a:rPr sz="1400" spc="-5" dirty="0">
                          <a:latin typeface="Calibri"/>
                          <a:cs typeface="Calibri"/>
                        </a:rPr>
                        <a:t>Of</a:t>
                      </a:r>
                      <a:r>
                        <a:rPr sz="1400" spc="5" dirty="0">
                          <a:latin typeface="Calibri"/>
                          <a:cs typeface="Calibri"/>
                        </a:rPr>
                        <a:t> </a:t>
                      </a:r>
                      <a:r>
                        <a:rPr sz="1400" spc="-10" dirty="0">
                          <a:latin typeface="Calibri"/>
                          <a:cs typeface="Calibri"/>
                        </a:rPr>
                        <a:t>Contract</a:t>
                      </a:r>
                      <a:endParaRPr sz="1400">
                        <a:latin typeface="Calibri"/>
                        <a:cs typeface="Calibri"/>
                      </a:endParaRPr>
                    </a:p>
                  </a:txBody>
                  <a:tcPr marL="0" marR="0" marT="47625" marB="0">
                    <a:lnL w="19050">
                      <a:solidFill>
                        <a:srgbClr val="5B9BD4"/>
                      </a:solidFill>
                      <a:prstDash val="solid"/>
                    </a:lnL>
                  </a:tcPr>
                </a:tc>
                <a:tc>
                  <a:txBody>
                    <a:bodyPr/>
                    <a:lstStyle/>
                    <a:p>
                      <a:pPr marL="260350">
                        <a:lnSpc>
                          <a:spcPts val="1675"/>
                        </a:lnSpc>
                        <a:spcBef>
                          <a:spcPts val="375"/>
                        </a:spcBef>
                        <a:tabLst>
                          <a:tab pos="1174750" algn="l"/>
                        </a:tabLst>
                      </a:pPr>
                      <a:r>
                        <a:rPr sz="1400" spc="-5" dirty="0">
                          <a:latin typeface="Calibri"/>
                          <a:cs typeface="Calibri"/>
                        </a:rPr>
                        <a:t>-	PMC</a:t>
                      </a:r>
                      <a:endParaRPr sz="1400">
                        <a:latin typeface="Calibri"/>
                        <a:cs typeface="Calibri"/>
                      </a:endParaRPr>
                    </a:p>
                  </a:txBody>
                  <a:tcPr marL="0" marR="0" marT="47625" marB="0"/>
                </a:tc>
                <a:extLst>
                  <a:ext uri="{0D108BD9-81ED-4DB2-BD59-A6C34878D82A}">
                    <a16:rowId xmlns:a16="http://schemas.microsoft.com/office/drawing/2014/main" val="10004"/>
                  </a:ext>
                </a:extLst>
              </a:tr>
              <a:tr h="389984">
                <a:tc gridSpan="2">
                  <a:txBody>
                    <a:bodyPr/>
                    <a:lstStyle/>
                    <a:p>
                      <a:pPr marR="12065">
                        <a:lnSpc>
                          <a:spcPct val="100000"/>
                        </a:lnSpc>
                      </a:pPr>
                      <a:endParaRPr sz="1300">
                        <a:latin typeface="Times New Roman"/>
                        <a:cs typeface="Times New Roman"/>
                      </a:endParaRPr>
                    </a:p>
                  </a:txBody>
                  <a:tcPr marL="0" marR="0" marT="0" marB="0">
                    <a:lnR w="9525">
                      <a:solidFill>
                        <a:srgbClr val="5B9BD4"/>
                      </a:solidFill>
                      <a:prstDash val="solid"/>
                    </a:lnR>
                  </a:tcPr>
                </a:tc>
                <a:tc hMerge="1">
                  <a:txBody>
                    <a:bodyPr/>
                    <a:lstStyle/>
                    <a:p>
                      <a:endParaRPr/>
                    </a:p>
                  </a:txBody>
                  <a:tcPr marL="0" marR="0" marT="0" marB="0"/>
                </a:tc>
                <a:tc>
                  <a:txBody>
                    <a:bodyPr/>
                    <a:lstStyle/>
                    <a:p>
                      <a:pPr>
                        <a:lnSpc>
                          <a:spcPct val="100000"/>
                        </a:lnSpc>
                      </a:pPr>
                      <a:endParaRPr sz="1300">
                        <a:latin typeface="Times New Roman"/>
                        <a:cs typeface="Times New Roman"/>
                      </a:endParaRPr>
                    </a:p>
                  </a:txBody>
                  <a:tcPr marL="0" marR="0" marT="0" marB="0">
                    <a:lnL w="9525">
                      <a:solidFill>
                        <a:srgbClr val="5B9BD4"/>
                      </a:solidFill>
                      <a:prstDash val="solid"/>
                    </a:lnL>
                    <a:lnR w="19050">
                      <a:solidFill>
                        <a:srgbClr val="5B9BD4"/>
                      </a:solidFill>
                      <a:prstDash val="solid"/>
                    </a:lnR>
                  </a:tcPr>
                </a:tc>
                <a:tc>
                  <a:txBody>
                    <a:bodyPr/>
                    <a:lstStyle/>
                    <a:p>
                      <a:pPr>
                        <a:lnSpc>
                          <a:spcPct val="100000"/>
                        </a:lnSpc>
                      </a:pPr>
                      <a:endParaRPr sz="1300">
                        <a:latin typeface="Times New Roman"/>
                        <a:cs typeface="Times New Roman"/>
                      </a:endParaRPr>
                    </a:p>
                  </a:txBody>
                  <a:tcPr marL="0" marR="0" marT="0" marB="0">
                    <a:lnL w="19050">
                      <a:solidFill>
                        <a:srgbClr val="5B9BD4"/>
                      </a:solidFill>
                      <a:prstDash val="solid"/>
                    </a:lnL>
                  </a:tcPr>
                </a:tc>
                <a:tc>
                  <a:txBody>
                    <a:bodyPr/>
                    <a:lstStyle/>
                    <a:p>
                      <a:pPr marR="421005" algn="r">
                        <a:lnSpc>
                          <a:spcPts val="1165"/>
                        </a:lnSpc>
                      </a:pPr>
                      <a:r>
                        <a:rPr sz="1200" spc="-5" dirty="0">
                          <a:solidFill>
                            <a:srgbClr val="888888"/>
                          </a:solidFill>
                          <a:latin typeface="Calibri"/>
                          <a:cs typeface="Calibri"/>
                        </a:rPr>
                        <a:t>13</a:t>
                      </a:r>
                      <a:endParaRPr sz="1200">
                        <a:latin typeface="Calibri"/>
                        <a:cs typeface="Calibri"/>
                      </a:endParaRPr>
                    </a:p>
                  </a:txBody>
                  <a:tcPr marL="0" marR="0" marT="0" marB="0"/>
                </a:tc>
                <a:extLst>
                  <a:ext uri="{0D108BD9-81ED-4DB2-BD59-A6C34878D82A}">
                    <a16:rowId xmlns:a16="http://schemas.microsoft.com/office/drawing/2014/main" val="10005"/>
                  </a:ext>
                </a:extLst>
              </a:tr>
            </a:tbl>
          </a:graphicData>
        </a:graphic>
      </p:graphicFrame>
      <p:grpSp>
        <p:nvGrpSpPr>
          <p:cNvPr id="12" name="object 12"/>
          <p:cNvGrpSpPr/>
          <p:nvPr/>
        </p:nvGrpSpPr>
        <p:grpSpPr>
          <a:xfrm>
            <a:off x="0" y="0"/>
            <a:ext cx="9144000" cy="1066800"/>
            <a:chOff x="0" y="0"/>
            <a:chExt cx="9144000" cy="1066800"/>
          </a:xfrm>
        </p:grpSpPr>
        <p:sp>
          <p:nvSpPr>
            <p:cNvPr id="13" name="object 13"/>
            <p:cNvSpPr/>
            <p:nvPr/>
          </p:nvSpPr>
          <p:spPr>
            <a:xfrm>
              <a:off x="76200" y="0"/>
              <a:ext cx="684530" cy="731520"/>
            </a:xfrm>
            <a:custGeom>
              <a:avLst/>
              <a:gdLst/>
              <a:ahLst/>
              <a:cxnLst/>
              <a:rect l="l" t="t" r="r" b="b"/>
              <a:pathLst>
                <a:path w="684530" h="731520">
                  <a:moveTo>
                    <a:pt x="230771" y="0"/>
                  </a:moveTo>
                  <a:lnTo>
                    <a:pt x="0" y="0"/>
                  </a:lnTo>
                  <a:lnTo>
                    <a:pt x="0" y="731520"/>
                  </a:lnTo>
                  <a:lnTo>
                    <a:pt x="684009" y="731520"/>
                  </a:lnTo>
                  <a:lnTo>
                    <a:pt x="230771" y="0"/>
                  </a:lnTo>
                  <a:close/>
                </a:path>
              </a:pathLst>
            </a:custGeom>
            <a:solidFill>
              <a:srgbClr val="F8B44A"/>
            </a:solidFill>
          </p:spPr>
          <p:txBody>
            <a:bodyPr wrap="square" lIns="0" tIns="0" rIns="0" bIns="0" rtlCol="0"/>
            <a:lstStyle/>
            <a:p>
              <a:endParaRPr/>
            </a:p>
          </p:txBody>
        </p:sp>
        <p:sp>
          <p:nvSpPr>
            <p:cNvPr id="14" name="object 14"/>
            <p:cNvSpPr/>
            <p:nvPr/>
          </p:nvSpPr>
          <p:spPr>
            <a:xfrm>
              <a:off x="0" y="0"/>
              <a:ext cx="9144000" cy="1066800"/>
            </a:xfrm>
            <a:custGeom>
              <a:avLst/>
              <a:gdLst/>
              <a:ahLst/>
              <a:cxnLst/>
              <a:rect l="l" t="t" r="r" b="b"/>
              <a:pathLst>
                <a:path w="9144000" h="1066800">
                  <a:moveTo>
                    <a:pt x="681228" y="731520"/>
                  </a:moveTo>
                  <a:lnTo>
                    <a:pt x="228828" y="0"/>
                  </a:lnTo>
                  <a:lnTo>
                    <a:pt x="0" y="0"/>
                  </a:lnTo>
                  <a:lnTo>
                    <a:pt x="0" y="731520"/>
                  </a:lnTo>
                  <a:lnTo>
                    <a:pt x="681228" y="731520"/>
                  </a:lnTo>
                  <a:close/>
                </a:path>
                <a:path w="9144000" h="1066800">
                  <a:moveTo>
                    <a:pt x="9144000" y="152400"/>
                  </a:moveTo>
                  <a:lnTo>
                    <a:pt x="533400" y="152400"/>
                  </a:lnTo>
                  <a:lnTo>
                    <a:pt x="1099693" y="1066800"/>
                  </a:lnTo>
                  <a:lnTo>
                    <a:pt x="9144000" y="1066800"/>
                  </a:lnTo>
                  <a:lnTo>
                    <a:pt x="9144000" y="152400"/>
                  </a:lnTo>
                  <a:close/>
                </a:path>
              </a:pathLst>
            </a:custGeom>
            <a:solidFill>
              <a:srgbClr val="363636"/>
            </a:solidFill>
          </p:spPr>
          <p:txBody>
            <a:bodyPr wrap="square" lIns="0" tIns="0" rIns="0" bIns="0" rtlCol="0"/>
            <a:lstStyle/>
            <a:p>
              <a:endParaRPr/>
            </a:p>
          </p:txBody>
        </p:sp>
        <p:sp>
          <p:nvSpPr>
            <p:cNvPr id="15" name="object 15"/>
            <p:cNvSpPr/>
            <p:nvPr/>
          </p:nvSpPr>
          <p:spPr>
            <a:xfrm>
              <a:off x="7239000" y="152400"/>
              <a:ext cx="1905000" cy="914400"/>
            </a:xfrm>
            <a:custGeom>
              <a:avLst/>
              <a:gdLst/>
              <a:ahLst/>
              <a:cxnLst/>
              <a:rect l="l" t="t" r="r" b="b"/>
              <a:pathLst>
                <a:path w="1905000" h="914400">
                  <a:moveTo>
                    <a:pt x="1905000" y="0"/>
                  </a:moveTo>
                  <a:lnTo>
                    <a:pt x="0" y="0"/>
                  </a:lnTo>
                  <a:lnTo>
                    <a:pt x="566293" y="914400"/>
                  </a:lnTo>
                  <a:lnTo>
                    <a:pt x="1905000" y="914400"/>
                  </a:lnTo>
                  <a:lnTo>
                    <a:pt x="1905000" y="0"/>
                  </a:lnTo>
                  <a:close/>
                </a:path>
              </a:pathLst>
            </a:custGeom>
            <a:solidFill>
              <a:srgbClr val="F0F0F0"/>
            </a:solidFill>
          </p:spPr>
          <p:txBody>
            <a:bodyPr wrap="square" lIns="0" tIns="0" rIns="0" bIns="0" rtlCol="0"/>
            <a:lstStyle/>
            <a:p>
              <a:endParaRPr/>
            </a:p>
          </p:txBody>
        </p:sp>
        <p:sp>
          <p:nvSpPr>
            <p:cNvPr id="16" name="object 16"/>
            <p:cNvSpPr/>
            <p:nvPr/>
          </p:nvSpPr>
          <p:spPr>
            <a:xfrm>
              <a:off x="7836407" y="252984"/>
              <a:ext cx="1165859" cy="713232"/>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6237732" y="147828"/>
              <a:ext cx="2906395" cy="866140"/>
            </a:xfrm>
            <a:custGeom>
              <a:avLst/>
              <a:gdLst/>
              <a:ahLst/>
              <a:cxnLst/>
              <a:rect l="l" t="t" r="r" b="b"/>
              <a:pathLst>
                <a:path w="2906395" h="866140">
                  <a:moveTo>
                    <a:pt x="0" y="0"/>
                  </a:moveTo>
                  <a:lnTo>
                    <a:pt x="580770" y="865632"/>
                  </a:lnTo>
                  <a:lnTo>
                    <a:pt x="2906267" y="812696"/>
                  </a:lnTo>
                  <a:lnTo>
                    <a:pt x="2906267" y="38005"/>
                  </a:lnTo>
                  <a:lnTo>
                    <a:pt x="0" y="0"/>
                  </a:lnTo>
                  <a:close/>
                </a:path>
              </a:pathLst>
            </a:custGeom>
            <a:solidFill>
              <a:srgbClr val="585858"/>
            </a:solidFill>
          </p:spPr>
          <p:txBody>
            <a:bodyPr wrap="square" lIns="0" tIns="0" rIns="0" bIns="0" rtlCol="0"/>
            <a:lstStyle/>
            <a:p>
              <a:endParaRPr/>
            </a:p>
          </p:txBody>
        </p:sp>
        <p:sp>
          <p:nvSpPr>
            <p:cNvPr id="18" name="object 18"/>
            <p:cNvSpPr/>
            <p:nvPr/>
          </p:nvSpPr>
          <p:spPr>
            <a:xfrm>
              <a:off x="8337042" y="186689"/>
              <a:ext cx="806957" cy="843533"/>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5513070" y="165354"/>
              <a:ext cx="2823972" cy="896874"/>
            </a:xfrm>
            <a:prstGeom prst="rect">
              <a:avLst/>
            </a:prstGeom>
            <a:blipFill>
              <a:blip r:embed="rId10" cstate="print"/>
              <a:stretch>
                <a:fillRect/>
              </a:stretch>
            </a:blipFill>
          </p:spPr>
          <p:txBody>
            <a:bodyPr wrap="square" lIns="0" tIns="0" rIns="0" bIns="0" rtlCol="0"/>
            <a:lstStyle/>
            <a:p>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36041" y="5679313"/>
            <a:ext cx="8314690" cy="109220"/>
            <a:chOff x="836041" y="5679313"/>
            <a:chExt cx="8314690" cy="109220"/>
          </a:xfrm>
        </p:grpSpPr>
        <p:sp>
          <p:nvSpPr>
            <p:cNvPr id="3" name="object 3"/>
            <p:cNvSpPr/>
            <p:nvPr/>
          </p:nvSpPr>
          <p:spPr>
            <a:xfrm>
              <a:off x="842391" y="5685663"/>
              <a:ext cx="8301990" cy="96520"/>
            </a:xfrm>
            <a:custGeom>
              <a:avLst/>
              <a:gdLst/>
              <a:ahLst/>
              <a:cxnLst/>
              <a:rect l="l" t="t" r="r" b="b"/>
              <a:pathLst>
                <a:path w="8301990" h="96520">
                  <a:moveTo>
                    <a:pt x="8301989" y="0"/>
                  </a:moveTo>
                  <a:lnTo>
                    <a:pt x="0" y="0"/>
                  </a:lnTo>
                  <a:lnTo>
                    <a:pt x="44780" y="96012"/>
                  </a:lnTo>
                  <a:lnTo>
                    <a:pt x="8301989" y="77025"/>
                  </a:lnTo>
                  <a:lnTo>
                    <a:pt x="8301989" y="0"/>
                  </a:lnTo>
                  <a:close/>
                </a:path>
              </a:pathLst>
            </a:custGeom>
            <a:solidFill>
              <a:srgbClr val="585858"/>
            </a:solidFill>
          </p:spPr>
          <p:txBody>
            <a:bodyPr wrap="square" lIns="0" tIns="0" rIns="0" bIns="0" rtlCol="0"/>
            <a:lstStyle/>
            <a:p>
              <a:endParaRPr/>
            </a:p>
          </p:txBody>
        </p:sp>
        <p:sp>
          <p:nvSpPr>
            <p:cNvPr id="4" name="object 4"/>
            <p:cNvSpPr/>
            <p:nvPr/>
          </p:nvSpPr>
          <p:spPr>
            <a:xfrm>
              <a:off x="842391" y="5685663"/>
              <a:ext cx="8301990" cy="96520"/>
            </a:xfrm>
            <a:custGeom>
              <a:avLst/>
              <a:gdLst/>
              <a:ahLst/>
              <a:cxnLst/>
              <a:rect l="l" t="t" r="r" b="b"/>
              <a:pathLst>
                <a:path w="8301990" h="96520">
                  <a:moveTo>
                    <a:pt x="0" y="0"/>
                  </a:moveTo>
                  <a:lnTo>
                    <a:pt x="8301989" y="0"/>
                  </a:lnTo>
                  <a:lnTo>
                    <a:pt x="8301989" y="77025"/>
                  </a:lnTo>
                  <a:lnTo>
                    <a:pt x="44780" y="96012"/>
                  </a:lnTo>
                  <a:lnTo>
                    <a:pt x="0" y="0"/>
                  </a:lnTo>
                  <a:close/>
                </a:path>
              </a:pathLst>
            </a:custGeom>
            <a:ln w="12699">
              <a:solidFill>
                <a:srgbClr val="585858"/>
              </a:solidFill>
            </a:ln>
          </p:spPr>
          <p:txBody>
            <a:bodyPr wrap="square" lIns="0" tIns="0" rIns="0" bIns="0" rtlCol="0"/>
            <a:lstStyle/>
            <a:p>
              <a:endParaRPr/>
            </a:p>
          </p:txBody>
        </p:sp>
      </p:grpSp>
      <p:grpSp>
        <p:nvGrpSpPr>
          <p:cNvPr id="5" name="object 5"/>
          <p:cNvGrpSpPr/>
          <p:nvPr/>
        </p:nvGrpSpPr>
        <p:grpSpPr>
          <a:xfrm>
            <a:off x="7447153" y="5831713"/>
            <a:ext cx="1697355" cy="1033144"/>
            <a:chOff x="7447153" y="5831713"/>
            <a:chExt cx="1697355" cy="1033144"/>
          </a:xfrm>
        </p:grpSpPr>
        <p:sp>
          <p:nvSpPr>
            <p:cNvPr id="6" name="object 6"/>
            <p:cNvSpPr/>
            <p:nvPr/>
          </p:nvSpPr>
          <p:spPr>
            <a:xfrm>
              <a:off x="7773162" y="5837680"/>
              <a:ext cx="1370838" cy="1009648"/>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7453503" y="5838063"/>
              <a:ext cx="654685" cy="1020444"/>
            </a:xfrm>
            <a:custGeom>
              <a:avLst/>
              <a:gdLst/>
              <a:ahLst/>
              <a:cxnLst/>
              <a:rect l="l" t="t" r="r" b="b"/>
              <a:pathLst>
                <a:path w="654684" h="1020445">
                  <a:moveTo>
                    <a:pt x="317500" y="0"/>
                  </a:moveTo>
                  <a:lnTo>
                    <a:pt x="0" y="1549"/>
                  </a:lnTo>
                  <a:lnTo>
                    <a:pt x="212851" y="1020317"/>
                  </a:lnTo>
                  <a:lnTo>
                    <a:pt x="654557" y="1020317"/>
                  </a:lnTo>
                  <a:lnTo>
                    <a:pt x="317500" y="0"/>
                  </a:lnTo>
                  <a:close/>
                </a:path>
              </a:pathLst>
            </a:custGeom>
            <a:solidFill>
              <a:srgbClr val="FFFFFF"/>
            </a:solidFill>
          </p:spPr>
          <p:txBody>
            <a:bodyPr wrap="square" lIns="0" tIns="0" rIns="0" bIns="0" rtlCol="0"/>
            <a:lstStyle/>
            <a:p>
              <a:endParaRPr/>
            </a:p>
          </p:txBody>
        </p:sp>
        <p:sp>
          <p:nvSpPr>
            <p:cNvPr id="8" name="object 8"/>
            <p:cNvSpPr/>
            <p:nvPr/>
          </p:nvSpPr>
          <p:spPr>
            <a:xfrm>
              <a:off x="7453503" y="5838063"/>
              <a:ext cx="654685" cy="1020444"/>
            </a:xfrm>
            <a:custGeom>
              <a:avLst/>
              <a:gdLst/>
              <a:ahLst/>
              <a:cxnLst/>
              <a:rect l="l" t="t" r="r" b="b"/>
              <a:pathLst>
                <a:path w="654684" h="1020445">
                  <a:moveTo>
                    <a:pt x="0" y="1549"/>
                  </a:moveTo>
                  <a:lnTo>
                    <a:pt x="317500" y="0"/>
                  </a:lnTo>
                  <a:lnTo>
                    <a:pt x="654557" y="1020317"/>
                  </a:lnTo>
                  <a:lnTo>
                    <a:pt x="212851" y="1020317"/>
                  </a:lnTo>
                  <a:lnTo>
                    <a:pt x="0" y="1549"/>
                  </a:lnTo>
                  <a:close/>
                </a:path>
              </a:pathLst>
            </a:custGeom>
            <a:ln w="12700">
              <a:solidFill>
                <a:srgbClr val="FFFFFF"/>
              </a:solidFill>
            </a:ln>
          </p:spPr>
          <p:txBody>
            <a:bodyPr wrap="square" lIns="0" tIns="0" rIns="0" bIns="0" rtlCol="0"/>
            <a:lstStyle/>
            <a:p>
              <a:endParaRPr/>
            </a:p>
          </p:txBody>
        </p:sp>
      </p:grpSp>
      <p:sp>
        <p:nvSpPr>
          <p:cNvPr id="9" name="object 9"/>
          <p:cNvSpPr txBox="1"/>
          <p:nvPr/>
        </p:nvSpPr>
        <p:spPr>
          <a:xfrm>
            <a:off x="5184394" y="6128511"/>
            <a:ext cx="2049145" cy="513080"/>
          </a:xfrm>
          <a:prstGeom prst="rect">
            <a:avLst/>
          </a:prstGeom>
        </p:spPr>
        <p:txBody>
          <a:bodyPr vert="horz" wrap="square" lIns="0" tIns="12065" rIns="0" bIns="0" rtlCol="0">
            <a:spAutoFit/>
          </a:bodyPr>
          <a:lstStyle/>
          <a:p>
            <a:pPr marL="12700">
              <a:lnSpc>
                <a:spcPct val="100000"/>
              </a:lnSpc>
              <a:spcBef>
                <a:spcPts val="95"/>
              </a:spcBef>
            </a:pPr>
            <a:r>
              <a:rPr sz="3200" b="1" spc="-10" dirty="0">
                <a:latin typeface="Calibri"/>
                <a:cs typeface="Calibri"/>
              </a:rPr>
              <a:t>THANK</a:t>
            </a:r>
            <a:r>
              <a:rPr sz="3200" b="1" spc="-40" dirty="0">
                <a:latin typeface="Calibri"/>
                <a:cs typeface="Calibri"/>
              </a:rPr>
              <a:t> </a:t>
            </a:r>
            <a:r>
              <a:rPr sz="3200" b="1" spc="-45" dirty="0">
                <a:latin typeface="Calibri"/>
                <a:cs typeface="Calibri"/>
              </a:rPr>
              <a:t>YOU</a:t>
            </a:r>
            <a:endParaRPr sz="3200">
              <a:latin typeface="Calibri"/>
              <a:cs typeface="Calibri"/>
            </a:endParaRPr>
          </a:p>
        </p:txBody>
      </p:sp>
      <p:grpSp>
        <p:nvGrpSpPr>
          <p:cNvPr id="10" name="object 10"/>
          <p:cNvGrpSpPr/>
          <p:nvPr/>
        </p:nvGrpSpPr>
        <p:grpSpPr>
          <a:xfrm>
            <a:off x="304800" y="4461409"/>
            <a:ext cx="351790" cy="347980"/>
            <a:chOff x="315841" y="4580434"/>
            <a:chExt cx="351790" cy="347980"/>
          </a:xfrm>
        </p:grpSpPr>
        <p:sp>
          <p:nvSpPr>
            <p:cNvPr id="11" name="object 11"/>
            <p:cNvSpPr/>
            <p:nvPr/>
          </p:nvSpPr>
          <p:spPr>
            <a:xfrm>
              <a:off x="351249" y="4636347"/>
              <a:ext cx="82630" cy="82737"/>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315841" y="4657722"/>
              <a:ext cx="269875" cy="270510"/>
            </a:xfrm>
            <a:custGeom>
              <a:avLst/>
              <a:gdLst/>
              <a:ahLst/>
              <a:cxnLst/>
              <a:rect l="l" t="t" r="r" b="b"/>
              <a:pathLst>
                <a:path w="269875" h="270510">
                  <a:moveTo>
                    <a:pt x="24294" y="0"/>
                  </a:moveTo>
                  <a:lnTo>
                    <a:pt x="1090" y="30843"/>
                  </a:lnTo>
                  <a:lnTo>
                    <a:pt x="0" y="38165"/>
                  </a:lnTo>
                  <a:lnTo>
                    <a:pt x="170" y="50312"/>
                  </a:lnTo>
                  <a:lnTo>
                    <a:pt x="13200" y="95521"/>
                  </a:lnTo>
                  <a:lnTo>
                    <a:pt x="54105" y="156221"/>
                  </a:lnTo>
                  <a:lnTo>
                    <a:pt x="80670" y="186350"/>
                  </a:lnTo>
                  <a:lnTo>
                    <a:pt x="109848" y="213941"/>
                  </a:lnTo>
                  <a:lnTo>
                    <a:pt x="147007" y="242774"/>
                  </a:lnTo>
                  <a:lnTo>
                    <a:pt x="192685" y="264848"/>
                  </a:lnTo>
                  <a:lnTo>
                    <a:pt x="222650" y="270398"/>
                  </a:lnTo>
                  <a:lnTo>
                    <a:pt x="232969" y="269987"/>
                  </a:lnTo>
                  <a:lnTo>
                    <a:pt x="242824" y="267322"/>
                  </a:lnTo>
                  <a:lnTo>
                    <a:pt x="251852" y="262547"/>
                  </a:lnTo>
                  <a:lnTo>
                    <a:pt x="259696" y="255802"/>
                  </a:lnTo>
                  <a:lnTo>
                    <a:pt x="269646" y="245822"/>
                  </a:lnTo>
                  <a:lnTo>
                    <a:pt x="197247" y="173471"/>
                  </a:lnTo>
                  <a:lnTo>
                    <a:pt x="186345" y="184725"/>
                  </a:lnTo>
                  <a:lnTo>
                    <a:pt x="183310" y="187821"/>
                  </a:lnTo>
                  <a:lnTo>
                    <a:pt x="178344" y="187857"/>
                  </a:lnTo>
                  <a:lnTo>
                    <a:pt x="82112" y="91380"/>
                  </a:lnTo>
                  <a:lnTo>
                    <a:pt x="82112" y="86337"/>
                  </a:lnTo>
                  <a:lnTo>
                    <a:pt x="96428" y="72297"/>
                  </a:lnTo>
                  <a:lnTo>
                    <a:pt x="24294" y="0"/>
                  </a:lnTo>
                  <a:close/>
                </a:path>
              </a:pathLst>
            </a:custGeom>
            <a:solidFill>
              <a:srgbClr val="000000"/>
            </a:solidFill>
          </p:spPr>
          <p:txBody>
            <a:bodyPr wrap="square" lIns="0" tIns="0" rIns="0" bIns="0" rtlCol="0"/>
            <a:lstStyle/>
            <a:p>
              <a:endParaRPr/>
            </a:p>
          </p:txBody>
        </p:sp>
        <p:sp>
          <p:nvSpPr>
            <p:cNvPr id="13" name="object 13"/>
            <p:cNvSpPr/>
            <p:nvPr/>
          </p:nvSpPr>
          <p:spPr>
            <a:xfrm>
              <a:off x="524308" y="4809390"/>
              <a:ext cx="82388" cy="83060"/>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487632" y="4580434"/>
              <a:ext cx="179938" cy="185786"/>
            </a:xfrm>
            <a:prstGeom prst="rect">
              <a:avLst/>
            </a:prstGeom>
            <a:blipFill>
              <a:blip r:embed="rId5" cstate="print"/>
              <a:stretch>
                <a:fillRect/>
              </a:stretch>
            </a:blipFill>
          </p:spPr>
          <p:txBody>
            <a:bodyPr wrap="square" lIns="0" tIns="0" rIns="0" bIns="0" rtlCol="0"/>
            <a:lstStyle/>
            <a:p>
              <a:endParaRPr/>
            </a:p>
          </p:txBody>
        </p:sp>
      </p:grpSp>
      <p:grpSp>
        <p:nvGrpSpPr>
          <p:cNvPr id="15" name="object 15"/>
          <p:cNvGrpSpPr/>
          <p:nvPr/>
        </p:nvGrpSpPr>
        <p:grpSpPr>
          <a:xfrm>
            <a:off x="0" y="34290"/>
            <a:ext cx="9144000" cy="3637279"/>
            <a:chOff x="0" y="34290"/>
            <a:chExt cx="9144000" cy="3637279"/>
          </a:xfrm>
        </p:grpSpPr>
        <p:sp>
          <p:nvSpPr>
            <p:cNvPr id="16" name="object 16"/>
            <p:cNvSpPr/>
            <p:nvPr/>
          </p:nvSpPr>
          <p:spPr>
            <a:xfrm>
              <a:off x="2895599" y="2631947"/>
              <a:ext cx="3273552" cy="1039368"/>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0" y="34290"/>
              <a:ext cx="9143999" cy="3200399"/>
            </a:xfrm>
            <a:prstGeom prst="rect">
              <a:avLst/>
            </a:prstGeom>
            <a:blipFill>
              <a:blip r:embed="rId7" cstate="print"/>
              <a:stretch>
                <a:fillRect/>
              </a:stretch>
            </a:blipFill>
          </p:spPr>
          <p:txBody>
            <a:bodyPr wrap="square" lIns="0" tIns="0" rIns="0" bIns="0" rtlCol="0"/>
            <a:lstStyle/>
            <a:p>
              <a:endParaRPr/>
            </a:p>
          </p:txBody>
        </p:sp>
      </p:grpSp>
      <p:sp>
        <p:nvSpPr>
          <p:cNvPr id="18" name="object 18"/>
          <p:cNvSpPr txBox="1"/>
          <p:nvPr/>
        </p:nvSpPr>
        <p:spPr>
          <a:xfrm>
            <a:off x="889650" y="4098456"/>
            <a:ext cx="3041015" cy="1387944"/>
          </a:xfrm>
          <a:prstGeom prst="rect">
            <a:avLst/>
          </a:prstGeom>
        </p:spPr>
        <p:txBody>
          <a:bodyPr vert="horz" wrap="square" lIns="0" tIns="35560" rIns="0" bIns="0" rtlCol="0">
            <a:spAutoFit/>
          </a:bodyPr>
          <a:lstStyle/>
          <a:p>
            <a:pPr marL="16510">
              <a:lnSpc>
                <a:spcPct val="100000"/>
              </a:lnSpc>
              <a:spcBef>
                <a:spcPts val="280"/>
              </a:spcBef>
            </a:pPr>
            <a:r>
              <a:rPr sz="1800" spc="-25" dirty="0">
                <a:latin typeface="Calibri"/>
                <a:cs typeface="Calibri"/>
              </a:rPr>
              <a:t>CONTACT</a:t>
            </a:r>
            <a:endParaRPr sz="1800" dirty="0">
              <a:latin typeface="Calibri"/>
              <a:cs typeface="Calibri"/>
            </a:endParaRPr>
          </a:p>
          <a:p>
            <a:pPr marL="12700">
              <a:lnSpc>
                <a:spcPct val="100000"/>
              </a:lnSpc>
              <a:spcBef>
                <a:spcPts val="165"/>
              </a:spcBef>
            </a:pPr>
            <a:r>
              <a:rPr lang="en-US" sz="1600" spc="-10" dirty="0">
                <a:solidFill>
                  <a:srgbClr val="843B0C"/>
                </a:solidFill>
                <a:latin typeface="Calibri"/>
                <a:cs typeface="Calibri"/>
              </a:rPr>
              <a:t> +91 8108810707</a:t>
            </a:r>
            <a:endParaRPr sz="1600" dirty="0">
              <a:latin typeface="Calibri"/>
              <a:cs typeface="Calibri"/>
            </a:endParaRPr>
          </a:p>
          <a:p>
            <a:pPr>
              <a:lnSpc>
                <a:spcPct val="100000"/>
              </a:lnSpc>
              <a:spcBef>
                <a:spcPts val="40"/>
              </a:spcBef>
            </a:pPr>
            <a:endParaRPr sz="1400" dirty="0">
              <a:latin typeface="Calibri"/>
              <a:cs typeface="Calibri"/>
            </a:endParaRPr>
          </a:p>
          <a:p>
            <a:pPr marL="12700" marR="970280">
              <a:lnSpc>
                <a:spcPct val="109000"/>
              </a:lnSpc>
            </a:pPr>
            <a:r>
              <a:rPr sz="1600" u="heavy" spc="-10" dirty="0">
                <a:solidFill>
                  <a:srgbClr val="0462C1"/>
                </a:solidFill>
                <a:uFill>
                  <a:solidFill>
                    <a:srgbClr val="0462C1"/>
                  </a:solidFill>
                </a:uFill>
                <a:latin typeface="Calibri"/>
                <a:cs typeface="Calibri"/>
                <a:hlinkClick r:id="rId8"/>
              </a:rPr>
              <a:t>sales@cillages.com </a:t>
            </a:r>
            <a:r>
              <a:rPr sz="1600" spc="-10" dirty="0">
                <a:solidFill>
                  <a:srgbClr val="0462C1"/>
                </a:solidFill>
                <a:latin typeface="Calibri"/>
                <a:cs typeface="Calibri"/>
              </a:rPr>
              <a:t> </a:t>
            </a:r>
            <a:r>
              <a:rPr sz="2000" spc="-5" dirty="0">
                <a:solidFill>
                  <a:srgbClr val="843B0C"/>
                </a:solidFill>
                <a:latin typeface="Calibri"/>
                <a:cs typeface="Calibri"/>
              </a:rPr>
              <a:t>Mumbai</a:t>
            </a:r>
            <a:r>
              <a:rPr sz="2000" dirty="0">
                <a:solidFill>
                  <a:srgbClr val="843B0C"/>
                </a:solidFill>
                <a:latin typeface="Calibri"/>
                <a:cs typeface="Calibri"/>
              </a:rPr>
              <a:t> </a:t>
            </a:r>
            <a:r>
              <a:rPr sz="2000" spc="-5" dirty="0">
                <a:solidFill>
                  <a:srgbClr val="843B0C"/>
                </a:solidFill>
                <a:latin typeface="Calibri"/>
                <a:cs typeface="Calibri"/>
              </a:rPr>
              <a:t>400063</a:t>
            </a:r>
            <a:endParaRPr sz="200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1058545"/>
            <a:chOff x="0" y="0"/>
            <a:chExt cx="9144000" cy="1058545"/>
          </a:xfrm>
        </p:grpSpPr>
        <p:sp>
          <p:nvSpPr>
            <p:cNvPr id="3" name="object 3"/>
            <p:cNvSpPr/>
            <p:nvPr/>
          </p:nvSpPr>
          <p:spPr>
            <a:xfrm>
              <a:off x="76200" y="0"/>
              <a:ext cx="684530" cy="723265"/>
            </a:xfrm>
            <a:custGeom>
              <a:avLst/>
              <a:gdLst/>
              <a:ahLst/>
              <a:cxnLst/>
              <a:rect l="l" t="t" r="r" b="b"/>
              <a:pathLst>
                <a:path w="684530" h="723265">
                  <a:moveTo>
                    <a:pt x="235965" y="0"/>
                  </a:moveTo>
                  <a:lnTo>
                    <a:pt x="0" y="0"/>
                  </a:lnTo>
                  <a:lnTo>
                    <a:pt x="0" y="723138"/>
                  </a:lnTo>
                  <a:lnTo>
                    <a:pt x="684009" y="723138"/>
                  </a:lnTo>
                  <a:lnTo>
                    <a:pt x="235965" y="0"/>
                  </a:lnTo>
                  <a:close/>
                </a:path>
              </a:pathLst>
            </a:custGeom>
            <a:solidFill>
              <a:srgbClr val="F8B44A"/>
            </a:solidFill>
          </p:spPr>
          <p:txBody>
            <a:bodyPr wrap="square" lIns="0" tIns="0" rIns="0" bIns="0" rtlCol="0"/>
            <a:lstStyle/>
            <a:p>
              <a:endParaRPr/>
            </a:p>
          </p:txBody>
        </p:sp>
        <p:sp>
          <p:nvSpPr>
            <p:cNvPr id="4" name="object 4"/>
            <p:cNvSpPr/>
            <p:nvPr/>
          </p:nvSpPr>
          <p:spPr>
            <a:xfrm>
              <a:off x="0" y="0"/>
              <a:ext cx="9144000" cy="1058545"/>
            </a:xfrm>
            <a:custGeom>
              <a:avLst/>
              <a:gdLst/>
              <a:ahLst/>
              <a:cxnLst/>
              <a:rect l="l" t="t" r="r" b="b"/>
              <a:pathLst>
                <a:path w="9144000" h="1058545">
                  <a:moveTo>
                    <a:pt x="681228" y="723138"/>
                  </a:moveTo>
                  <a:lnTo>
                    <a:pt x="234010" y="0"/>
                  </a:lnTo>
                  <a:lnTo>
                    <a:pt x="0" y="0"/>
                  </a:lnTo>
                  <a:lnTo>
                    <a:pt x="0" y="723138"/>
                  </a:lnTo>
                  <a:lnTo>
                    <a:pt x="681228" y="723138"/>
                  </a:lnTo>
                  <a:close/>
                </a:path>
                <a:path w="9144000" h="1058545">
                  <a:moveTo>
                    <a:pt x="9144000" y="144018"/>
                  </a:moveTo>
                  <a:lnTo>
                    <a:pt x="533400" y="144018"/>
                  </a:lnTo>
                  <a:lnTo>
                    <a:pt x="1099693" y="1058418"/>
                  </a:lnTo>
                  <a:lnTo>
                    <a:pt x="9144000" y="1058418"/>
                  </a:lnTo>
                  <a:lnTo>
                    <a:pt x="9144000" y="144018"/>
                  </a:lnTo>
                  <a:close/>
                </a:path>
              </a:pathLst>
            </a:custGeom>
            <a:solidFill>
              <a:srgbClr val="363636"/>
            </a:solidFill>
          </p:spPr>
          <p:txBody>
            <a:bodyPr wrap="square" lIns="0" tIns="0" rIns="0" bIns="0" rtlCol="0"/>
            <a:lstStyle/>
            <a:p>
              <a:endParaRPr/>
            </a:p>
          </p:txBody>
        </p:sp>
        <p:sp>
          <p:nvSpPr>
            <p:cNvPr id="5" name="object 5"/>
            <p:cNvSpPr/>
            <p:nvPr/>
          </p:nvSpPr>
          <p:spPr>
            <a:xfrm>
              <a:off x="7239000" y="144018"/>
              <a:ext cx="1905000" cy="914400"/>
            </a:xfrm>
            <a:custGeom>
              <a:avLst/>
              <a:gdLst/>
              <a:ahLst/>
              <a:cxnLst/>
              <a:rect l="l" t="t" r="r" b="b"/>
              <a:pathLst>
                <a:path w="1905000" h="914400">
                  <a:moveTo>
                    <a:pt x="1905000" y="0"/>
                  </a:moveTo>
                  <a:lnTo>
                    <a:pt x="0" y="0"/>
                  </a:lnTo>
                  <a:lnTo>
                    <a:pt x="566293" y="914399"/>
                  </a:lnTo>
                  <a:lnTo>
                    <a:pt x="1905000" y="914399"/>
                  </a:lnTo>
                  <a:lnTo>
                    <a:pt x="1905000" y="0"/>
                  </a:lnTo>
                  <a:close/>
                </a:path>
              </a:pathLst>
            </a:custGeom>
            <a:solidFill>
              <a:srgbClr val="F0F0F0"/>
            </a:solidFill>
          </p:spPr>
          <p:txBody>
            <a:bodyPr wrap="square" lIns="0" tIns="0" rIns="0" bIns="0" rtlCol="0"/>
            <a:lstStyle/>
            <a:p>
              <a:endParaRPr/>
            </a:p>
          </p:txBody>
        </p:sp>
        <p:sp>
          <p:nvSpPr>
            <p:cNvPr id="6" name="object 6"/>
            <p:cNvSpPr/>
            <p:nvPr/>
          </p:nvSpPr>
          <p:spPr>
            <a:xfrm>
              <a:off x="7836407" y="244602"/>
              <a:ext cx="1165859" cy="713232"/>
            </a:xfrm>
            <a:prstGeom prst="rect">
              <a:avLst/>
            </a:prstGeom>
            <a:blipFill>
              <a:blip r:embed="rId2" cstate="print"/>
              <a:stretch>
                <a:fillRect/>
              </a:stretch>
            </a:blipFill>
          </p:spPr>
          <p:txBody>
            <a:bodyPr wrap="square" lIns="0" tIns="0" rIns="0" bIns="0" rtlCol="0"/>
            <a:lstStyle/>
            <a:p>
              <a:endParaRPr/>
            </a:p>
          </p:txBody>
        </p:sp>
      </p:grpSp>
      <p:sp>
        <p:nvSpPr>
          <p:cNvPr id="7" name="object 7"/>
          <p:cNvSpPr/>
          <p:nvPr/>
        </p:nvSpPr>
        <p:spPr>
          <a:xfrm>
            <a:off x="0" y="6425184"/>
            <a:ext cx="2702560" cy="433070"/>
          </a:xfrm>
          <a:custGeom>
            <a:avLst/>
            <a:gdLst/>
            <a:ahLst/>
            <a:cxnLst/>
            <a:rect l="l" t="t" r="r" b="b"/>
            <a:pathLst>
              <a:path w="2702560" h="433070">
                <a:moveTo>
                  <a:pt x="2433955" y="0"/>
                </a:moveTo>
                <a:lnTo>
                  <a:pt x="0" y="0"/>
                </a:lnTo>
                <a:lnTo>
                  <a:pt x="0" y="432561"/>
                </a:lnTo>
                <a:lnTo>
                  <a:pt x="2702306" y="432561"/>
                </a:lnTo>
                <a:lnTo>
                  <a:pt x="2433955" y="0"/>
                </a:lnTo>
                <a:close/>
              </a:path>
            </a:pathLst>
          </a:custGeom>
          <a:solidFill>
            <a:srgbClr val="363636"/>
          </a:solidFill>
        </p:spPr>
        <p:txBody>
          <a:bodyPr wrap="square" lIns="0" tIns="0" rIns="0" bIns="0" rtlCol="0"/>
          <a:lstStyle/>
          <a:p>
            <a:endParaRPr/>
          </a:p>
        </p:txBody>
      </p:sp>
      <p:sp>
        <p:nvSpPr>
          <p:cNvPr id="8" name="object 8"/>
          <p:cNvSpPr txBox="1"/>
          <p:nvPr/>
        </p:nvSpPr>
        <p:spPr>
          <a:xfrm>
            <a:off x="172720" y="6511797"/>
            <a:ext cx="124460" cy="238760"/>
          </a:xfrm>
          <a:prstGeom prst="rect">
            <a:avLst/>
          </a:prstGeom>
        </p:spPr>
        <p:txBody>
          <a:bodyPr vert="horz" wrap="square" lIns="0" tIns="12065" rIns="0" bIns="0" rtlCol="0">
            <a:spAutoFit/>
          </a:bodyPr>
          <a:lstStyle/>
          <a:p>
            <a:pPr marL="12700">
              <a:lnSpc>
                <a:spcPct val="100000"/>
              </a:lnSpc>
              <a:spcBef>
                <a:spcPts val="95"/>
              </a:spcBef>
            </a:pPr>
            <a:r>
              <a:rPr sz="1400" b="1" spc="-5" dirty="0">
                <a:solidFill>
                  <a:srgbClr val="FFFFFF"/>
                </a:solidFill>
                <a:latin typeface="Arial"/>
                <a:cs typeface="Arial"/>
              </a:rPr>
              <a:t>3</a:t>
            </a:r>
            <a:endParaRPr sz="1400">
              <a:latin typeface="Arial"/>
              <a:cs typeface="Arial"/>
            </a:endParaRPr>
          </a:p>
        </p:txBody>
      </p:sp>
      <p:grpSp>
        <p:nvGrpSpPr>
          <p:cNvPr id="9" name="object 9"/>
          <p:cNvGrpSpPr/>
          <p:nvPr/>
        </p:nvGrpSpPr>
        <p:grpSpPr>
          <a:xfrm>
            <a:off x="463295" y="6425184"/>
            <a:ext cx="8681085" cy="433070"/>
            <a:chOff x="463295" y="6425184"/>
            <a:chExt cx="8681085" cy="433070"/>
          </a:xfrm>
        </p:grpSpPr>
        <p:sp>
          <p:nvSpPr>
            <p:cNvPr id="10" name="object 10"/>
            <p:cNvSpPr/>
            <p:nvPr/>
          </p:nvSpPr>
          <p:spPr>
            <a:xfrm>
              <a:off x="467867" y="6495288"/>
              <a:ext cx="0" cy="293370"/>
            </a:xfrm>
            <a:custGeom>
              <a:avLst/>
              <a:gdLst/>
              <a:ahLst/>
              <a:cxnLst/>
              <a:rect l="l" t="t" r="r" b="b"/>
              <a:pathLst>
                <a:path h="293370">
                  <a:moveTo>
                    <a:pt x="0" y="0"/>
                  </a:moveTo>
                  <a:lnTo>
                    <a:pt x="0" y="293229"/>
                  </a:lnTo>
                </a:path>
              </a:pathLst>
            </a:custGeom>
            <a:ln w="9144">
              <a:solidFill>
                <a:srgbClr val="FFFFFF"/>
              </a:solidFill>
            </a:ln>
          </p:spPr>
          <p:txBody>
            <a:bodyPr wrap="square" lIns="0" tIns="0" rIns="0" bIns="0" rtlCol="0"/>
            <a:lstStyle/>
            <a:p>
              <a:endParaRPr/>
            </a:p>
          </p:txBody>
        </p:sp>
        <p:sp>
          <p:nvSpPr>
            <p:cNvPr id="11" name="object 11"/>
            <p:cNvSpPr/>
            <p:nvPr/>
          </p:nvSpPr>
          <p:spPr>
            <a:xfrm>
              <a:off x="1889759" y="6425184"/>
              <a:ext cx="7254240" cy="433070"/>
            </a:xfrm>
            <a:custGeom>
              <a:avLst/>
              <a:gdLst/>
              <a:ahLst/>
              <a:cxnLst/>
              <a:rect l="l" t="t" r="r" b="b"/>
              <a:pathLst>
                <a:path w="7254240" h="433070">
                  <a:moveTo>
                    <a:pt x="7254240" y="0"/>
                  </a:moveTo>
                  <a:lnTo>
                    <a:pt x="0" y="0"/>
                  </a:lnTo>
                  <a:lnTo>
                    <a:pt x="268477" y="432561"/>
                  </a:lnTo>
                  <a:lnTo>
                    <a:pt x="7254240" y="432561"/>
                  </a:lnTo>
                  <a:lnTo>
                    <a:pt x="7254240" y="0"/>
                  </a:lnTo>
                  <a:close/>
                </a:path>
              </a:pathLst>
            </a:custGeom>
            <a:solidFill>
              <a:srgbClr val="A6A6A6"/>
            </a:solidFill>
          </p:spPr>
          <p:txBody>
            <a:bodyPr wrap="square" lIns="0" tIns="0" rIns="0" bIns="0" rtlCol="0"/>
            <a:lstStyle/>
            <a:p>
              <a:endParaRPr/>
            </a:p>
          </p:txBody>
        </p:sp>
      </p:grpSp>
      <p:sp>
        <p:nvSpPr>
          <p:cNvPr id="12" name="object 12"/>
          <p:cNvSpPr txBox="1">
            <a:spLocks noGrp="1"/>
          </p:cNvSpPr>
          <p:nvPr>
            <p:ph type="title"/>
          </p:nvPr>
        </p:nvSpPr>
        <p:spPr>
          <a:xfrm>
            <a:off x="1145794" y="387603"/>
            <a:ext cx="2743200"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C000"/>
                </a:solidFill>
              </a:rPr>
              <a:t>EXECUTIVE</a:t>
            </a:r>
            <a:r>
              <a:rPr sz="2400" spc="-100" dirty="0">
                <a:solidFill>
                  <a:srgbClr val="FFC000"/>
                </a:solidFill>
              </a:rPr>
              <a:t> </a:t>
            </a:r>
            <a:r>
              <a:rPr sz="2400" spc="-15" dirty="0">
                <a:solidFill>
                  <a:srgbClr val="FFC000"/>
                </a:solidFill>
              </a:rPr>
              <a:t>SUMMARY</a:t>
            </a:r>
            <a:endParaRPr sz="2400"/>
          </a:p>
        </p:txBody>
      </p:sp>
      <p:grpSp>
        <p:nvGrpSpPr>
          <p:cNvPr id="13" name="object 13"/>
          <p:cNvGrpSpPr/>
          <p:nvPr/>
        </p:nvGrpSpPr>
        <p:grpSpPr>
          <a:xfrm>
            <a:off x="5465826" y="186689"/>
            <a:ext cx="3678554" cy="843915"/>
            <a:chOff x="5465826" y="186689"/>
            <a:chExt cx="3678554" cy="843915"/>
          </a:xfrm>
        </p:grpSpPr>
        <p:sp>
          <p:nvSpPr>
            <p:cNvPr id="14" name="object 14"/>
            <p:cNvSpPr/>
            <p:nvPr/>
          </p:nvSpPr>
          <p:spPr>
            <a:xfrm>
              <a:off x="5465826" y="186797"/>
              <a:ext cx="3678554" cy="773430"/>
            </a:xfrm>
            <a:custGeom>
              <a:avLst/>
              <a:gdLst/>
              <a:ahLst/>
              <a:cxnLst/>
              <a:rect l="l" t="t" r="r" b="b"/>
              <a:pathLst>
                <a:path w="3678554" h="773430">
                  <a:moveTo>
                    <a:pt x="3678174" y="0"/>
                  </a:moveTo>
                  <a:lnTo>
                    <a:pt x="0" y="14878"/>
                  </a:lnTo>
                  <a:lnTo>
                    <a:pt x="509650" y="773322"/>
                  </a:lnTo>
                  <a:lnTo>
                    <a:pt x="3678174" y="773322"/>
                  </a:lnTo>
                  <a:lnTo>
                    <a:pt x="3678174" y="0"/>
                  </a:lnTo>
                  <a:close/>
                </a:path>
              </a:pathLst>
            </a:custGeom>
            <a:solidFill>
              <a:srgbClr val="585858"/>
            </a:solidFill>
          </p:spPr>
          <p:txBody>
            <a:bodyPr wrap="square" lIns="0" tIns="0" rIns="0" bIns="0" rtlCol="0"/>
            <a:lstStyle/>
            <a:p>
              <a:endParaRPr/>
            </a:p>
          </p:txBody>
        </p:sp>
        <p:sp>
          <p:nvSpPr>
            <p:cNvPr id="15" name="object 15"/>
            <p:cNvSpPr/>
            <p:nvPr/>
          </p:nvSpPr>
          <p:spPr>
            <a:xfrm>
              <a:off x="8337042" y="186689"/>
              <a:ext cx="806957" cy="843533"/>
            </a:xfrm>
            <a:prstGeom prst="rect">
              <a:avLst/>
            </a:prstGeom>
            <a:blipFill>
              <a:blip r:embed="rId3" cstate="print"/>
              <a:stretch>
                <a:fillRect/>
              </a:stretch>
            </a:blipFill>
          </p:spPr>
          <p:txBody>
            <a:bodyPr wrap="square" lIns="0" tIns="0" rIns="0" bIns="0" rtlCol="0"/>
            <a:lstStyle/>
            <a:p>
              <a:endParaRPr/>
            </a:p>
          </p:txBody>
        </p:sp>
      </p:grpSp>
      <p:sp>
        <p:nvSpPr>
          <p:cNvPr id="16" name="object 16"/>
          <p:cNvSpPr txBox="1"/>
          <p:nvPr/>
        </p:nvSpPr>
        <p:spPr>
          <a:xfrm>
            <a:off x="6662673" y="469391"/>
            <a:ext cx="712470" cy="228600"/>
          </a:xfrm>
          <a:prstGeom prst="rect">
            <a:avLst/>
          </a:prstGeom>
        </p:spPr>
        <p:txBody>
          <a:bodyPr vert="horz" wrap="square" lIns="0" tIns="0" rIns="0" bIns="0" rtlCol="0">
            <a:spAutoFit/>
          </a:bodyPr>
          <a:lstStyle/>
          <a:p>
            <a:pPr>
              <a:lnSpc>
                <a:spcPts val="1710"/>
              </a:lnSpc>
            </a:pPr>
            <a:r>
              <a:rPr sz="1800" b="1" spc="-5" dirty="0">
                <a:solidFill>
                  <a:srgbClr val="FFC000"/>
                </a:solidFill>
                <a:latin typeface="Calibri"/>
                <a:cs typeface="Calibri"/>
              </a:rPr>
              <a:t>Cilla</a:t>
            </a:r>
            <a:r>
              <a:rPr sz="1800" b="1" spc="-30" dirty="0">
                <a:solidFill>
                  <a:srgbClr val="FFC000"/>
                </a:solidFill>
                <a:latin typeface="Calibri"/>
                <a:cs typeface="Calibri"/>
              </a:rPr>
              <a:t>g</a:t>
            </a:r>
            <a:r>
              <a:rPr sz="1800" b="1" spc="-10" dirty="0">
                <a:solidFill>
                  <a:srgbClr val="FFC000"/>
                </a:solidFill>
                <a:latin typeface="Calibri"/>
                <a:cs typeface="Calibri"/>
              </a:rPr>
              <a:t>e</a:t>
            </a:r>
            <a:r>
              <a:rPr sz="1800" b="1" dirty="0">
                <a:solidFill>
                  <a:srgbClr val="FFC000"/>
                </a:solidFill>
                <a:latin typeface="Calibri"/>
                <a:cs typeface="Calibri"/>
              </a:rPr>
              <a:t>s</a:t>
            </a:r>
            <a:endParaRPr sz="1800">
              <a:latin typeface="Calibri"/>
              <a:cs typeface="Calibri"/>
            </a:endParaRPr>
          </a:p>
        </p:txBody>
      </p:sp>
      <p:sp>
        <p:nvSpPr>
          <p:cNvPr id="17" name="object 17"/>
          <p:cNvSpPr txBox="1"/>
          <p:nvPr/>
        </p:nvSpPr>
        <p:spPr>
          <a:xfrm>
            <a:off x="353313" y="1828800"/>
            <a:ext cx="8324850" cy="3658566"/>
          </a:xfrm>
          <a:prstGeom prst="rect">
            <a:avLst/>
          </a:prstGeom>
        </p:spPr>
        <p:txBody>
          <a:bodyPr vert="horz" wrap="square" lIns="0" tIns="8255" rIns="0" bIns="0" rtlCol="0">
            <a:spAutoFit/>
          </a:bodyPr>
          <a:lstStyle/>
          <a:p>
            <a:pPr>
              <a:lnSpc>
                <a:spcPct val="100000"/>
              </a:lnSpc>
            </a:pPr>
            <a:endParaRPr lang="en-US" sz="1600" dirty="0"/>
          </a:p>
          <a:p>
            <a:pPr marL="639763" indent="-285750">
              <a:lnSpc>
                <a:spcPct val="100000"/>
              </a:lnSpc>
              <a:buFont typeface="Arial" panose="020B0604020202020204" pitchFamily="34" charset="0"/>
              <a:buChar char="•"/>
            </a:pPr>
            <a:r>
              <a:rPr lang="en-US" sz="1600" dirty="0"/>
              <a:t>Cillages ; People Turning Visions into Realities, for over three Decades</a:t>
            </a:r>
          </a:p>
          <a:p>
            <a:pPr marL="354013">
              <a:lnSpc>
                <a:spcPct val="100000"/>
              </a:lnSpc>
            </a:pPr>
            <a:endParaRPr lang="en-US" sz="1600" dirty="0">
              <a:latin typeface="Arial"/>
              <a:cs typeface="Arial"/>
            </a:endParaRPr>
          </a:p>
          <a:p>
            <a:pPr marL="696913" indent="-342900">
              <a:buFont typeface="Arial" panose="020B0604020202020204" pitchFamily="34" charset="0"/>
              <a:buChar char="•"/>
            </a:pPr>
            <a:r>
              <a:rPr lang="en-US" sz="2000" dirty="0"/>
              <a:t>A Project Management, EPC management and Development management Company </a:t>
            </a:r>
            <a:endParaRPr lang="en-IN" sz="2000" dirty="0"/>
          </a:p>
          <a:p>
            <a:pPr>
              <a:lnSpc>
                <a:spcPct val="100000"/>
              </a:lnSpc>
              <a:spcBef>
                <a:spcPts val="45"/>
              </a:spcBef>
              <a:buChar char=""/>
            </a:pPr>
            <a:endParaRPr lang="en-US" sz="1600" dirty="0">
              <a:latin typeface="Arial"/>
              <a:cs typeface="Arial"/>
            </a:endParaRPr>
          </a:p>
          <a:p>
            <a:pPr marR="8077200">
              <a:lnSpc>
                <a:spcPct val="100000"/>
              </a:lnSpc>
              <a:spcBef>
                <a:spcPts val="1130"/>
              </a:spcBef>
              <a:buClr>
                <a:srgbClr val="27464E"/>
              </a:buClr>
              <a:tabLst>
                <a:tab pos="184150" algn="l"/>
              </a:tabLst>
            </a:pPr>
            <a:r>
              <a:rPr sz="1200" dirty="0">
                <a:solidFill>
                  <a:srgbClr val="242424"/>
                </a:solidFill>
                <a:latin typeface="Arial"/>
                <a:cs typeface="Arial"/>
              </a:rPr>
              <a:t>.</a:t>
            </a:r>
            <a:endParaRPr sz="1200" dirty="0">
              <a:latin typeface="Arial"/>
              <a:cs typeface="Arial"/>
            </a:endParaRPr>
          </a:p>
          <a:p>
            <a:pPr marL="577215" marR="83820" indent="-285750">
              <a:lnSpc>
                <a:spcPct val="120000"/>
              </a:lnSpc>
              <a:spcBef>
                <a:spcPts val="645"/>
              </a:spcBef>
              <a:buFont typeface="Arial" panose="020B0604020202020204" pitchFamily="34" charset="0"/>
              <a:buChar char="•"/>
            </a:pPr>
            <a:r>
              <a:rPr sz="1400" spc="-15" dirty="0">
                <a:solidFill>
                  <a:srgbClr val="242424"/>
                </a:solidFill>
                <a:latin typeface="Arial"/>
                <a:cs typeface="Arial"/>
              </a:rPr>
              <a:t>Right </a:t>
            </a:r>
            <a:r>
              <a:rPr sz="1400" spc="-10" dirty="0">
                <a:solidFill>
                  <a:srgbClr val="242424"/>
                </a:solidFill>
                <a:latin typeface="Arial"/>
                <a:cs typeface="Arial"/>
              </a:rPr>
              <a:t>from </a:t>
            </a:r>
            <a:r>
              <a:rPr sz="1400" spc="-15" dirty="0">
                <a:solidFill>
                  <a:srgbClr val="242424"/>
                </a:solidFill>
                <a:latin typeface="Arial"/>
                <a:cs typeface="Arial"/>
              </a:rPr>
              <a:t>acquisition </a:t>
            </a:r>
            <a:r>
              <a:rPr lang="en-US" sz="1400" spc="-5" dirty="0">
                <a:solidFill>
                  <a:srgbClr val="242424"/>
                </a:solidFill>
                <a:latin typeface="Arial"/>
                <a:cs typeface="Arial"/>
              </a:rPr>
              <a:t>and</a:t>
            </a:r>
            <a:r>
              <a:rPr sz="1400" spc="-5" dirty="0">
                <a:solidFill>
                  <a:srgbClr val="242424"/>
                </a:solidFill>
                <a:latin typeface="Arial"/>
                <a:cs typeface="Arial"/>
              </a:rPr>
              <a:t> </a:t>
            </a:r>
            <a:r>
              <a:rPr sz="1400" spc="-15" dirty="0">
                <a:solidFill>
                  <a:srgbClr val="242424"/>
                </a:solidFill>
                <a:latin typeface="Arial"/>
                <a:cs typeface="Arial"/>
              </a:rPr>
              <a:t>design</a:t>
            </a:r>
            <a:r>
              <a:rPr lang="en-US" sz="1400" spc="-15" dirty="0">
                <a:solidFill>
                  <a:srgbClr val="242424"/>
                </a:solidFill>
                <a:latin typeface="Arial"/>
                <a:cs typeface="Arial"/>
              </a:rPr>
              <a:t> management ; to User handover</a:t>
            </a:r>
          </a:p>
          <a:p>
            <a:pPr marL="577215" marR="83820" indent="-285750">
              <a:lnSpc>
                <a:spcPct val="120000"/>
              </a:lnSpc>
              <a:spcBef>
                <a:spcPts val="645"/>
              </a:spcBef>
              <a:buFont typeface="Arial" panose="020B0604020202020204" pitchFamily="34" charset="0"/>
              <a:buChar char="•"/>
            </a:pPr>
            <a:r>
              <a:rPr lang="en-US" sz="1400" spc="-15" dirty="0">
                <a:solidFill>
                  <a:srgbClr val="242424"/>
                </a:solidFill>
                <a:latin typeface="Arial"/>
                <a:cs typeface="Arial"/>
              </a:rPr>
              <a:t>Cillages is capable of taking end to end responsibility of a project</a:t>
            </a:r>
          </a:p>
          <a:p>
            <a:pPr marL="291465" marR="83820" indent="635">
              <a:lnSpc>
                <a:spcPct val="120000"/>
              </a:lnSpc>
              <a:spcBef>
                <a:spcPts val="645"/>
              </a:spcBef>
            </a:pPr>
            <a:endParaRPr lang="en-US" sz="1400" b="1" spc="-15" dirty="0">
              <a:solidFill>
                <a:srgbClr val="242424"/>
              </a:solidFill>
              <a:latin typeface="Arial"/>
              <a:cs typeface="Arial"/>
            </a:endParaRPr>
          </a:p>
          <a:p>
            <a:pPr marL="291465" marR="83820" indent="635" algn="ctr">
              <a:lnSpc>
                <a:spcPct val="120000"/>
              </a:lnSpc>
              <a:spcBef>
                <a:spcPts val="645"/>
              </a:spcBef>
            </a:pPr>
            <a:r>
              <a:rPr sz="1600" b="1" spc="-15" dirty="0">
                <a:latin typeface="Arial"/>
                <a:cs typeface="Arial"/>
              </a:rPr>
              <a:t>Cillages </a:t>
            </a:r>
            <a:r>
              <a:rPr sz="1600" b="1" spc="-10" dirty="0">
                <a:latin typeface="Arial"/>
                <a:cs typeface="Arial"/>
              </a:rPr>
              <a:t>is </a:t>
            </a:r>
            <a:r>
              <a:rPr sz="1600" b="1" spc="-5" dirty="0">
                <a:latin typeface="Arial"/>
                <a:cs typeface="Arial"/>
              </a:rPr>
              <a:t>an </a:t>
            </a:r>
            <a:r>
              <a:rPr sz="1600" b="1" spc="-15" dirty="0">
                <a:latin typeface="Arial"/>
                <a:cs typeface="Arial"/>
              </a:rPr>
              <a:t>effort </a:t>
            </a:r>
            <a:r>
              <a:rPr sz="1600" b="1" spc="-10" dirty="0">
                <a:latin typeface="Arial"/>
                <a:cs typeface="Arial"/>
              </a:rPr>
              <a:t>to </a:t>
            </a:r>
            <a:r>
              <a:rPr sz="1600" b="1" spc="-15" dirty="0">
                <a:latin typeface="Arial"/>
                <a:cs typeface="Arial"/>
              </a:rPr>
              <a:t>lead confluence </a:t>
            </a:r>
            <a:r>
              <a:rPr sz="1600" b="1" spc="-10" dirty="0">
                <a:latin typeface="Arial"/>
                <a:cs typeface="Arial"/>
              </a:rPr>
              <a:t>of </a:t>
            </a:r>
            <a:r>
              <a:rPr sz="1600" b="1" spc="-15" dirty="0">
                <a:latin typeface="Arial"/>
                <a:cs typeface="Arial"/>
              </a:rPr>
              <a:t>Design, Culture </a:t>
            </a:r>
            <a:r>
              <a:rPr sz="1600" b="1" spc="-10" dirty="0">
                <a:latin typeface="Arial"/>
                <a:cs typeface="Arial"/>
              </a:rPr>
              <a:t>and </a:t>
            </a:r>
            <a:r>
              <a:rPr sz="1600" b="1" spc="-25" dirty="0">
                <a:latin typeface="Arial"/>
                <a:cs typeface="Arial"/>
              </a:rPr>
              <a:t>Technology </a:t>
            </a:r>
            <a:r>
              <a:rPr sz="1600" b="1" spc="-5" dirty="0">
                <a:latin typeface="Arial"/>
                <a:cs typeface="Arial"/>
              </a:rPr>
              <a:t>to </a:t>
            </a:r>
            <a:r>
              <a:rPr sz="1600" b="1" spc="-15" dirty="0">
                <a:latin typeface="Arial"/>
                <a:cs typeface="Arial"/>
              </a:rPr>
              <a:t>effect</a:t>
            </a:r>
            <a:endParaRPr lang="en-US" sz="1600" b="1" spc="-15" dirty="0">
              <a:latin typeface="Arial"/>
              <a:cs typeface="Arial"/>
            </a:endParaRPr>
          </a:p>
          <a:p>
            <a:pPr marL="291465" marR="83820" indent="635" algn="ctr">
              <a:lnSpc>
                <a:spcPct val="120000"/>
              </a:lnSpc>
              <a:spcBef>
                <a:spcPts val="645"/>
              </a:spcBef>
            </a:pPr>
            <a:r>
              <a:rPr sz="1600" b="1" spc="-15" dirty="0">
                <a:latin typeface="Arial"/>
                <a:cs typeface="Arial"/>
              </a:rPr>
              <a:t>  Cities </a:t>
            </a:r>
            <a:r>
              <a:rPr sz="1600" b="1" spc="-10" dirty="0">
                <a:latin typeface="Arial"/>
                <a:cs typeface="Arial"/>
              </a:rPr>
              <a:t>In </a:t>
            </a:r>
            <a:r>
              <a:rPr sz="1600" b="1" spc="-20" dirty="0">
                <a:latin typeface="Arial"/>
                <a:cs typeface="Arial"/>
              </a:rPr>
              <a:t>Villages</a:t>
            </a:r>
            <a:endParaRPr sz="1600" dirty="0">
              <a:latin typeface="Arial"/>
              <a:cs typeface="Arial"/>
            </a:endParaRPr>
          </a:p>
        </p:txBody>
      </p:sp>
      <p:sp>
        <p:nvSpPr>
          <p:cNvPr id="18" name="object 18"/>
          <p:cNvSpPr/>
          <p:nvPr/>
        </p:nvSpPr>
        <p:spPr>
          <a:xfrm>
            <a:off x="5558028" y="152400"/>
            <a:ext cx="2823972" cy="896874"/>
          </a:xfrm>
          <a:prstGeom prst="rect">
            <a:avLst/>
          </a:prstGeom>
          <a:blipFill>
            <a:blip r:embed="rId4" cstate="print"/>
            <a:stretch>
              <a:fillRect/>
            </a:stretch>
          </a:blipFill>
        </p:spPr>
        <p:txBody>
          <a:bodyPr wrap="square" lIns="0" tIns="0" rIns="0" bIns="0" rtlCol="0"/>
          <a:lstStyle/>
          <a:p>
            <a:endParaRPr/>
          </a:p>
        </p:txBody>
      </p:sp>
      <p:sp>
        <p:nvSpPr>
          <p:cNvPr id="19" name="object 19"/>
          <p:cNvSpPr txBox="1"/>
          <p:nvPr/>
        </p:nvSpPr>
        <p:spPr>
          <a:xfrm>
            <a:off x="2163572" y="6398514"/>
            <a:ext cx="670560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DOORS </a:t>
            </a:r>
            <a:r>
              <a:rPr sz="1800" dirty="0">
                <a:solidFill>
                  <a:srgbClr val="FFFFFF"/>
                </a:solidFill>
                <a:latin typeface="Calibri"/>
                <a:cs typeface="Calibri"/>
              </a:rPr>
              <a:t>ARE </a:t>
            </a:r>
            <a:r>
              <a:rPr sz="1800" spc="-5" dirty="0">
                <a:solidFill>
                  <a:srgbClr val="FFFFFF"/>
                </a:solidFill>
                <a:latin typeface="Calibri"/>
                <a:cs typeface="Calibri"/>
              </a:rPr>
              <a:t>MOST PROMINENT BUILDING MONUMENTS </a:t>
            </a:r>
            <a:r>
              <a:rPr sz="1800" dirty="0">
                <a:solidFill>
                  <a:srgbClr val="FFFFFF"/>
                </a:solidFill>
                <a:latin typeface="Calibri"/>
                <a:cs typeface="Calibri"/>
              </a:rPr>
              <a:t>IN </a:t>
            </a:r>
            <a:r>
              <a:rPr sz="1800" spc="-5" dirty="0">
                <a:solidFill>
                  <a:srgbClr val="FFFFFF"/>
                </a:solidFill>
                <a:latin typeface="Calibri"/>
                <a:cs typeface="Calibri"/>
              </a:rPr>
              <a:t>THE</a:t>
            </a:r>
            <a:r>
              <a:rPr sz="1800" spc="-35" dirty="0">
                <a:solidFill>
                  <a:srgbClr val="FFFFFF"/>
                </a:solidFill>
                <a:latin typeface="Calibri"/>
                <a:cs typeface="Calibri"/>
              </a:rPr>
              <a:t> </a:t>
            </a:r>
            <a:r>
              <a:rPr sz="1800" spc="-10" dirty="0">
                <a:solidFill>
                  <a:srgbClr val="FFFFFF"/>
                </a:solidFill>
                <a:latin typeface="Calibri"/>
                <a:cs typeface="Calibri"/>
              </a:rPr>
              <a:t>WORLD</a:t>
            </a:r>
            <a:endParaRPr sz="18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2107"/>
            <a:ext cx="9134475" cy="3503295"/>
          </a:xfrm>
          <a:custGeom>
            <a:avLst/>
            <a:gdLst/>
            <a:ahLst/>
            <a:cxnLst/>
            <a:rect l="l" t="t" r="r" b="b"/>
            <a:pathLst>
              <a:path w="9134475" h="3503295">
                <a:moveTo>
                  <a:pt x="9134094" y="0"/>
                </a:moveTo>
                <a:lnTo>
                  <a:pt x="0" y="0"/>
                </a:lnTo>
                <a:lnTo>
                  <a:pt x="0" y="3502914"/>
                </a:lnTo>
                <a:lnTo>
                  <a:pt x="9134094" y="3502914"/>
                </a:lnTo>
                <a:lnTo>
                  <a:pt x="9134094" y="0"/>
                </a:lnTo>
                <a:close/>
              </a:path>
            </a:pathLst>
          </a:custGeom>
          <a:solidFill>
            <a:srgbClr val="252525"/>
          </a:solidFill>
        </p:spPr>
        <p:txBody>
          <a:bodyPr wrap="square" lIns="0" tIns="0" rIns="0" bIns="0" rtlCol="0"/>
          <a:lstStyle/>
          <a:p>
            <a:endParaRPr/>
          </a:p>
        </p:txBody>
      </p:sp>
      <p:sp>
        <p:nvSpPr>
          <p:cNvPr id="3" name="object 3"/>
          <p:cNvSpPr txBox="1"/>
          <p:nvPr/>
        </p:nvSpPr>
        <p:spPr>
          <a:xfrm>
            <a:off x="1676400" y="3614781"/>
            <a:ext cx="5638800" cy="2786019"/>
          </a:xfrm>
          <a:prstGeom prst="rect">
            <a:avLst/>
          </a:prstGeom>
          <a:solidFill>
            <a:srgbClr val="F1F1F1"/>
          </a:solidFill>
        </p:spPr>
        <p:txBody>
          <a:bodyPr vert="horz" wrap="square" lIns="0" tIns="145415" rIns="0" bIns="0" rtlCol="0">
            <a:spAutoFit/>
          </a:bodyPr>
          <a:lstStyle/>
          <a:p>
            <a:pPr marL="91440" marR="83820" algn="just">
              <a:lnSpc>
                <a:spcPct val="100000"/>
              </a:lnSpc>
              <a:spcBef>
                <a:spcPts val="1145"/>
              </a:spcBef>
            </a:pPr>
            <a:r>
              <a:rPr lang="en-US" sz="1800" spc="-5" dirty="0">
                <a:solidFill>
                  <a:srgbClr val="385622"/>
                </a:solidFill>
                <a:latin typeface="Calibri"/>
                <a:cs typeface="Calibri"/>
              </a:rPr>
              <a:t>Founded by </a:t>
            </a:r>
            <a:r>
              <a:rPr sz="1800" spc="-5" dirty="0">
                <a:solidFill>
                  <a:srgbClr val="385622"/>
                </a:solidFill>
                <a:latin typeface="Calibri"/>
                <a:cs typeface="Calibri"/>
              </a:rPr>
              <a:t>Shailendra Maliwar</a:t>
            </a:r>
            <a:r>
              <a:rPr sz="1800" dirty="0">
                <a:solidFill>
                  <a:srgbClr val="385622"/>
                </a:solidFill>
                <a:latin typeface="Calibri"/>
                <a:cs typeface="Calibri"/>
              </a:rPr>
              <a:t> </a:t>
            </a:r>
            <a:endParaRPr lang="en-US" sz="1800" dirty="0">
              <a:solidFill>
                <a:srgbClr val="385622"/>
              </a:solidFill>
              <a:latin typeface="Calibri"/>
              <a:cs typeface="Calibri"/>
            </a:endParaRPr>
          </a:p>
          <a:p>
            <a:pPr marL="91440" marR="83820" algn="just">
              <a:lnSpc>
                <a:spcPct val="100000"/>
              </a:lnSpc>
              <a:spcBef>
                <a:spcPts val="1145"/>
              </a:spcBef>
            </a:pPr>
            <a:r>
              <a:rPr lang="en-US" dirty="0">
                <a:solidFill>
                  <a:srgbClr val="385622"/>
                </a:solidFill>
                <a:latin typeface="Calibri"/>
                <a:cs typeface="Calibri"/>
              </a:rPr>
              <a:t>A</a:t>
            </a:r>
            <a:r>
              <a:rPr sz="1800" dirty="0">
                <a:solidFill>
                  <a:srgbClr val="385622"/>
                </a:solidFill>
                <a:latin typeface="Calibri"/>
                <a:cs typeface="Calibri"/>
              </a:rPr>
              <a:t> </a:t>
            </a:r>
            <a:r>
              <a:rPr sz="1800" spc="-5" dirty="0">
                <a:solidFill>
                  <a:srgbClr val="385622"/>
                </a:solidFill>
                <a:latin typeface="Calibri"/>
                <a:cs typeface="Calibri"/>
              </a:rPr>
              <a:t>Civil </a:t>
            </a:r>
            <a:r>
              <a:rPr sz="1800" spc="-20" dirty="0">
                <a:solidFill>
                  <a:srgbClr val="385622"/>
                </a:solidFill>
                <a:latin typeface="Calibri"/>
                <a:cs typeface="Calibri"/>
              </a:rPr>
              <a:t>Engineer, </a:t>
            </a:r>
            <a:r>
              <a:rPr sz="1800" spc="-10" dirty="0">
                <a:solidFill>
                  <a:srgbClr val="385622"/>
                </a:solidFill>
                <a:latin typeface="Calibri"/>
                <a:cs typeface="Calibri"/>
              </a:rPr>
              <a:t>SAP professional  </a:t>
            </a:r>
            <a:r>
              <a:rPr sz="1800" dirty="0">
                <a:solidFill>
                  <a:srgbClr val="385622"/>
                </a:solidFill>
                <a:latin typeface="Calibri"/>
                <a:cs typeface="Calibri"/>
              </a:rPr>
              <a:t>and </a:t>
            </a:r>
            <a:r>
              <a:rPr sz="1800" spc="-5" dirty="0">
                <a:solidFill>
                  <a:srgbClr val="385622"/>
                </a:solidFill>
                <a:latin typeface="Calibri"/>
                <a:cs typeface="Calibri"/>
              </a:rPr>
              <a:t>accredited PMP </a:t>
            </a:r>
            <a:r>
              <a:rPr sz="1800" spc="-10" dirty="0">
                <a:solidFill>
                  <a:srgbClr val="385622"/>
                </a:solidFill>
                <a:latin typeface="Calibri"/>
                <a:cs typeface="Calibri"/>
              </a:rPr>
              <a:t>(USA) </a:t>
            </a:r>
            <a:r>
              <a:rPr sz="1800" spc="-5" dirty="0">
                <a:solidFill>
                  <a:srgbClr val="385622"/>
                </a:solidFill>
                <a:latin typeface="Calibri"/>
                <a:cs typeface="Calibri"/>
              </a:rPr>
              <a:t>with more </a:t>
            </a:r>
            <a:r>
              <a:rPr sz="1800" dirty="0">
                <a:solidFill>
                  <a:srgbClr val="385622"/>
                </a:solidFill>
                <a:latin typeface="Calibri"/>
                <a:cs typeface="Calibri"/>
              </a:rPr>
              <a:t>than 40 </a:t>
            </a:r>
            <a:r>
              <a:rPr sz="1800" spc="-10" dirty="0">
                <a:solidFill>
                  <a:srgbClr val="385622"/>
                </a:solidFill>
                <a:latin typeface="Calibri"/>
                <a:cs typeface="Calibri"/>
              </a:rPr>
              <a:t>years </a:t>
            </a:r>
            <a:r>
              <a:rPr sz="1800" spc="-5" dirty="0">
                <a:solidFill>
                  <a:srgbClr val="385622"/>
                </a:solidFill>
                <a:latin typeface="Calibri"/>
                <a:cs typeface="Calibri"/>
              </a:rPr>
              <a:t>of  experience </a:t>
            </a:r>
            <a:r>
              <a:rPr sz="1800" dirty="0">
                <a:solidFill>
                  <a:srgbClr val="385622"/>
                </a:solidFill>
                <a:latin typeface="Calibri"/>
                <a:cs typeface="Calibri"/>
              </a:rPr>
              <a:t>in </a:t>
            </a:r>
            <a:r>
              <a:rPr sz="1800" spc="-10" dirty="0">
                <a:solidFill>
                  <a:srgbClr val="385622"/>
                </a:solidFill>
                <a:latin typeface="Calibri"/>
                <a:cs typeface="Calibri"/>
              </a:rPr>
              <a:t>Project </a:t>
            </a:r>
            <a:r>
              <a:rPr sz="1800" spc="-5" dirty="0">
                <a:solidFill>
                  <a:srgbClr val="385622"/>
                </a:solidFill>
                <a:latin typeface="Calibri"/>
                <a:cs typeface="Calibri"/>
              </a:rPr>
              <a:t>management </a:t>
            </a:r>
            <a:r>
              <a:rPr sz="1800" dirty="0">
                <a:solidFill>
                  <a:srgbClr val="385622"/>
                </a:solidFill>
                <a:latin typeface="Calibri"/>
                <a:cs typeface="Calibri"/>
              </a:rPr>
              <a:t>and </a:t>
            </a:r>
            <a:r>
              <a:rPr sz="1800" spc="-5" dirty="0">
                <a:solidFill>
                  <a:srgbClr val="385622"/>
                </a:solidFill>
                <a:latin typeface="Calibri"/>
                <a:cs typeface="Calibri"/>
              </a:rPr>
              <a:t>EPC </a:t>
            </a:r>
            <a:r>
              <a:rPr sz="1800" spc="-15" dirty="0">
                <a:solidFill>
                  <a:srgbClr val="385622"/>
                </a:solidFill>
                <a:latin typeface="Calibri"/>
                <a:cs typeface="Calibri"/>
              </a:rPr>
              <a:t>Consultancy.  </a:t>
            </a:r>
            <a:endParaRPr lang="en-US" sz="1800" spc="-15" dirty="0">
              <a:solidFill>
                <a:srgbClr val="385622"/>
              </a:solidFill>
              <a:latin typeface="Calibri"/>
              <a:cs typeface="Calibri"/>
            </a:endParaRPr>
          </a:p>
          <a:p>
            <a:pPr marL="91440" marR="83820" algn="just">
              <a:lnSpc>
                <a:spcPct val="100000"/>
              </a:lnSpc>
              <a:spcBef>
                <a:spcPts val="1145"/>
              </a:spcBef>
            </a:pPr>
            <a:r>
              <a:rPr lang="en-IN" spc="-15" dirty="0">
                <a:solidFill>
                  <a:srgbClr val="385622"/>
                </a:solidFill>
                <a:latin typeface="Calibri"/>
                <a:cs typeface="Calibri"/>
              </a:rPr>
              <a:t>He has </a:t>
            </a:r>
            <a:r>
              <a:rPr sz="1800" spc="-10" dirty="0">
                <a:solidFill>
                  <a:srgbClr val="385622"/>
                </a:solidFill>
                <a:latin typeface="Calibri"/>
                <a:cs typeface="Calibri"/>
              </a:rPr>
              <a:t>delivered many projects </a:t>
            </a:r>
            <a:r>
              <a:rPr sz="1800" dirty="0">
                <a:solidFill>
                  <a:srgbClr val="385622"/>
                </a:solidFill>
                <a:latin typeface="Calibri"/>
                <a:cs typeface="Calibri"/>
              </a:rPr>
              <a:t>including </a:t>
            </a:r>
            <a:r>
              <a:rPr sz="1800" spc="-5" dirty="0">
                <a:solidFill>
                  <a:srgbClr val="385622"/>
                </a:solidFill>
                <a:latin typeface="Calibri"/>
                <a:cs typeface="Calibri"/>
              </a:rPr>
              <a:t>three </a:t>
            </a:r>
            <a:r>
              <a:rPr sz="1800" spc="-10" dirty="0">
                <a:solidFill>
                  <a:srgbClr val="385622"/>
                </a:solidFill>
                <a:latin typeface="Calibri"/>
                <a:cs typeface="Calibri"/>
              </a:rPr>
              <a:t>projects,  </a:t>
            </a:r>
            <a:r>
              <a:rPr sz="1800" dirty="0">
                <a:solidFill>
                  <a:srgbClr val="385622"/>
                </a:solidFill>
                <a:latin typeface="Calibri"/>
                <a:cs typeface="Calibri"/>
              </a:rPr>
              <a:t>each </a:t>
            </a:r>
            <a:r>
              <a:rPr sz="1800" spc="-5" dirty="0">
                <a:solidFill>
                  <a:srgbClr val="385622"/>
                </a:solidFill>
                <a:latin typeface="Calibri"/>
                <a:cs typeface="Calibri"/>
              </a:rPr>
              <a:t>of </a:t>
            </a:r>
            <a:r>
              <a:rPr sz="1800" dirty="0">
                <a:solidFill>
                  <a:srgbClr val="385622"/>
                </a:solidFill>
                <a:latin typeface="Calibri"/>
                <a:cs typeface="Calibri"/>
              </a:rPr>
              <a:t>which </a:t>
            </a:r>
            <a:r>
              <a:rPr sz="1800" spc="-10" dirty="0">
                <a:solidFill>
                  <a:srgbClr val="385622"/>
                </a:solidFill>
                <a:latin typeface="Calibri"/>
                <a:cs typeface="Calibri"/>
              </a:rPr>
              <a:t>was more </a:t>
            </a:r>
            <a:r>
              <a:rPr sz="1800" dirty="0">
                <a:solidFill>
                  <a:srgbClr val="385622"/>
                </a:solidFill>
                <a:latin typeface="Calibri"/>
                <a:cs typeface="Calibri"/>
              </a:rPr>
              <a:t>than 2 million </a:t>
            </a:r>
            <a:r>
              <a:rPr sz="1800" spc="-5" dirty="0">
                <a:solidFill>
                  <a:srgbClr val="385622"/>
                </a:solidFill>
                <a:latin typeface="Calibri"/>
                <a:cs typeface="Calibri"/>
              </a:rPr>
              <a:t>square </a:t>
            </a:r>
            <a:r>
              <a:rPr sz="1800" spc="-10" dirty="0">
                <a:solidFill>
                  <a:srgbClr val="385622"/>
                </a:solidFill>
                <a:latin typeface="Calibri"/>
                <a:cs typeface="Calibri"/>
              </a:rPr>
              <a:t>feet </a:t>
            </a:r>
            <a:r>
              <a:rPr sz="1800" spc="-5" dirty="0">
                <a:solidFill>
                  <a:srgbClr val="385622"/>
                </a:solidFill>
                <a:latin typeface="Calibri"/>
                <a:cs typeface="Calibri"/>
              </a:rPr>
              <a:t>of  </a:t>
            </a:r>
            <a:r>
              <a:rPr sz="1800" spc="-10" dirty="0">
                <a:solidFill>
                  <a:srgbClr val="385622"/>
                </a:solidFill>
                <a:latin typeface="Calibri"/>
                <a:cs typeface="Calibri"/>
              </a:rPr>
              <a:t>mixed </a:t>
            </a:r>
            <a:r>
              <a:rPr sz="1800" dirty="0">
                <a:solidFill>
                  <a:srgbClr val="385622"/>
                </a:solidFill>
                <a:latin typeface="Calibri"/>
                <a:cs typeface="Calibri"/>
              </a:rPr>
              <a:t>use in </a:t>
            </a:r>
            <a:r>
              <a:rPr sz="1800" spc="-5" dirty="0">
                <a:solidFill>
                  <a:srgbClr val="385622"/>
                </a:solidFill>
                <a:latin typeface="Calibri"/>
                <a:cs typeface="Calibri"/>
              </a:rPr>
              <a:t>Mumbai </a:t>
            </a:r>
            <a:r>
              <a:rPr sz="1800" dirty="0">
                <a:solidFill>
                  <a:srgbClr val="385622"/>
                </a:solidFill>
                <a:latin typeface="Calibri"/>
                <a:cs typeface="Calibri"/>
              </a:rPr>
              <a:t>city and, </a:t>
            </a:r>
            <a:endParaRPr lang="en-US" sz="1800" dirty="0">
              <a:solidFill>
                <a:srgbClr val="385622"/>
              </a:solidFill>
              <a:latin typeface="Calibri"/>
              <a:cs typeface="Calibri"/>
            </a:endParaRPr>
          </a:p>
          <a:p>
            <a:pPr marL="91440" marR="83820" algn="just">
              <a:lnSpc>
                <a:spcPct val="100000"/>
              </a:lnSpc>
              <a:spcBef>
                <a:spcPts val="1145"/>
              </a:spcBef>
            </a:pPr>
            <a:r>
              <a:rPr sz="1800" dirty="0">
                <a:solidFill>
                  <a:srgbClr val="385622"/>
                </a:solidFill>
                <a:latin typeface="Calibri"/>
                <a:cs typeface="Calibri"/>
              </a:rPr>
              <a:t>a </a:t>
            </a:r>
            <a:r>
              <a:rPr sz="1800" spc="-5" dirty="0">
                <a:solidFill>
                  <a:srgbClr val="385622"/>
                </a:solidFill>
                <a:latin typeface="Calibri"/>
                <a:cs typeface="Calibri"/>
              </a:rPr>
              <a:t>320 acres </a:t>
            </a:r>
            <a:r>
              <a:rPr sz="1800" spc="-10" dirty="0">
                <a:solidFill>
                  <a:srgbClr val="385622"/>
                </a:solidFill>
                <a:latin typeface="Calibri"/>
                <a:cs typeface="Calibri"/>
              </a:rPr>
              <a:t>township </a:t>
            </a:r>
            <a:r>
              <a:rPr sz="1800" spc="-20" dirty="0">
                <a:solidFill>
                  <a:srgbClr val="385622"/>
                </a:solidFill>
                <a:latin typeface="Calibri"/>
                <a:cs typeface="Calibri"/>
              </a:rPr>
              <a:t>at  </a:t>
            </a:r>
            <a:r>
              <a:rPr sz="1800" dirty="0">
                <a:solidFill>
                  <a:srgbClr val="385622"/>
                </a:solidFill>
                <a:latin typeface="Calibri"/>
                <a:cs typeface="Calibri"/>
              </a:rPr>
              <a:t>Pune. </a:t>
            </a:r>
            <a:endParaRPr sz="1800" dirty="0">
              <a:latin typeface="Calibri"/>
              <a:cs typeface="Calibri"/>
            </a:endParaRPr>
          </a:p>
        </p:txBody>
      </p:sp>
      <p:sp>
        <p:nvSpPr>
          <p:cNvPr id="4" name="object 4"/>
          <p:cNvSpPr txBox="1">
            <a:spLocks noGrp="1"/>
          </p:cNvSpPr>
          <p:nvPr>
            <p:ph type="title"/>
          </p:nvPr>
        </p:nvSpPr>
        <p:spPr>
          <a:xfrm>
            <a:off x="3035300" y="704341"/>
            <a:ext cx="27686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1F1F1"/>
                </a:solidFill>
                <a:latin typeface="Calibri"/>
                <a:cs typeface="Calibri"/>
              </a:rPr>
              <a:t>Principal </a:t>
            </a:r>
            <a:r>
              <a:rPr sz="1800" b="1" spc="-10" dirty="0">
                <a:solidFill>
                  <a:srgbClr val="F1F1F1"/>
                </a:solidFill>
                <a:latin typeface="Calibri"/>
                <a:cs typeface="Calibri"/>
              </a:rPr>
              <a:t>Consultant </a:t>
            </a:r>
            <a:r>
              <a:rPr sz="1800" b="1" dirty="0">
                <a:solidFill>
                  <a:srgbClr val="F1F1F1"/>
                </a:solidFill>
                <a:latin typeface="Calibri"/>
                <a:cs typeface="Calibri"/>
              </a:rPr>
              <a:t>–</a:t>
            </a:r>
            <a:r>
              <a:rPr sz="1800" b="1" spc="-35" dirty="0">
                <a:solidFill>
                  <a:srgbClr val="F1F1F1"/>
                </a:solidFill>
                <a:latin typeface="Calibri"/>
                <a:cs typeface="Calibri"/>
              </a:rPr>
              <a:t> </a:t>
            </a:r>
            <a:r>
              <a:rPr sz="1800" b="1" spc="-5" dirty="0">
                <a:solidFill>
                  <a:srgbClr val="F1F1F1"/>
                </a:solidFill>
                <a:latin typeface="Calibri"/>
                <a:cs typeface="Calibri"/>
              </a:rPr>
              <a:t>C&amp;MD</a:t>
            </a:r>
            <a:endParaRPr sz="1800">
              <a:latin typeface="Calibri"/>
              <a:cs typeface="Calibri"/>
            </a:endParaRPr>
          </a:p>
        </p:txBody>
      </p:sp>
      <p:grpSp>
        <p:nvGrpSpPr>
          <p:cNvPr id="5" name="object 5"/>
          <p:cNvGrpSpPr/>
          <p:nvPr/>
        </p:nvGrpSpPr>
        <p:grpSpPr>
          <a:xfrm>
            <a:off x="0" y="6425184"/>
            <a:ext cx="9144000" cy="433070"/>
            <a:chOff x="0" y="6425184"/>
            <a:chExt cx="9144000" cy="433070"/>
          </a:xfrm>
        </p:grpSpPr>
        <p:sp>
          <p:nvSpPr>
            <p:cNvPr id="6" name="object 6"/>
            <p:cNvSpPr/>
            <p:nvPr/>
          </p:nvSpPr>
          <p:spPr>
            <a:xfrm>
              <a:off x="1889760" y="6425184"/>
              <a:ext cx="7254240" cy="433070"/>
            </a:xfrm>
            <a:custGeom>
              <a:avLst/>
              <a:gdLst/>
              <a:ahLst/>
              <a:cxnLst/>
              <a:rect l="l" t="t" r="r" b="b"/>
              <a:pathLst>
                <a:path w="7254240" h="433070">
                  <a:moveTo>
                    <a:pt x="7254240" y="0"/>
                  </a:moveTo>
                  <a:lnTo>
                    <a:pt x="0" y="0"/>
                  </a:lnTo>
                  <a:lnTo>
                    <a:pt x="268477" y="432561"/>
                  </a:lnTo>
                  <a:lnTo>
                    <a:pt x="7254240" y="432561"/>
                  </a:lnTo>
                  <a:lnTo>
                    <a:pt x="7254240" y="0"/>
                  </a:lnTo>
                  <a:close/>
                </a:path>
              </a:pathLst>
            </a:custGeom>
            <a:solidFill>
              <a:srgbClr val="A6A6A6"/>
            </a:solidFill>
          </p:spPr>
          <p:txBody>
            <a:bodyPr wrap="square" lIns="0" tIns="0" rIns="0" bIns="0" rtlCol="0"/>
            <a:lstStyle/>
            <a:p>
              <a:endParaRPr/>
            </a:p>
          </p:txBody>
        </p:sp>
        <p:sp>
          <p:nvSpPr>
            <p:cNvPr id="7" name="object 7"/>
            <p:cNvSpPr/>
            <p:nvPr/>
          </p:nvSpPr>
          <p:spPr>
            <a:xfrm>
              <a:off x="0" y="6425184"/>
              <a:ext cx="2702560" cy="433070"/>
            </a:xfrm>
            <a:custGeom>
              <a:avLst/>
              <a:gdLst/>
              <a:ahLst/>
              <a:cxnLst/>
              <a:rect l="l" t="t" r="r" b="b"/>
              <a:pathLst>
                <a:path w="2702560" h="433070">
                  <a:moveTo>
                    <a:pt x="2433955" y="0"/>
                  </a:moveTo>
                  <a:lnTo>
                    <a:pt x="0" y="0"/>
                  </a:lnTo>
                  <a:lnTo>
                    <a:pt x="0" y="432561"/>
                  </a:lnTo>
                  <a:lnTo>
                    <a:pt x="2702306" y="432561"/>
                  </a:lnTo>
                  <a:lnTo>
                    <a:pt x="2433955" y="0"/>
                  </a:lnTo>
                  <a:close/>
                </a:path>
              </a:pathLst>
            </a:custGeom>
            <a:solidFill>
              <a:srgbClr val="363636"/>
            </a:solidFill>
          </p:spPr>
          <p:txBody>
            <a:bodyPr wrap="square" lIns="0" tIns="0" rIns="0" bIns="0" rtlCol="0"/>
            <a:lstStyle/>
            <a:p>
              <a:endParaRPr/>
            </a:p>
          </p:txBody>
        </p:sp>
      </p:grpSp>
      <p:sp>
        <p:nvSpPr>
          <p:cNvPr id="8" name="object 8"/>
          <p:cNvSpPr txBox="1"/>
          <p:nvPr/>
        </p:nvSpPr>
        <p:spPr>
          <a:xfrm>
            <a:off x="172720" y="6511797"/>
            <a:ext cx="124460" cy="238760"/>
          </a:xfrm>
          <a:prstGeom prst="rect">
            <a:avLst/>
          </a:prstGeom>
        </p:spPr>
        <p:txBody>
          <a:bodyPr vert="horz" wrap="square" lIns="0" tIns="12065" rIns="0" bIns="0" rtlCol="0">
            <a:spAutoFit/>
          </a:bodyPr>
          <a:lstStyle/>
          <a:p>
            <a:pPr marL="12700">
              <a:lnSpc>
                <a:spcPct val="100000"/>
              </a:lnSpc>
              <a:spcBef>
                <a:spcPts val="95"/>
              </a:spcBef>
            </a:pPr>
            <a:r>
              <a:rPr sz="1400" b="1" spc="-5" dirty="0">
                <a:solidFill>
                  <a:srgbClr val="F1F1F1"/>
                </a:solidFill>
                <a:latin typeface="Arial"/>
                <a:cs typeface="Arial"/>
              </a:rPr>
              <a:t>4</a:t>
            </a:r>
            <a:endParaRPr sz="1400">
              <a:latin typeface="Arial"/>
              <a:cs typeface="Arial"/>
            </a:endParaRPr>
          </a:p>
        </p:txBody>
      </p:sp>
      <p:sp>
        <p:nvSpPr>
          <p:cNvPr id="9" name="object 9"/>
          <p:cNvSpPr/>
          <p:nvPr/>
        </p:nvSpPr>
        <p:spPr>
          <a:xfrm>
            <a:off x="3121151" y="1258060"/>
            <a:ext cx="2621279" cy="331393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1058545"/>
            <a:chOff x="0" y="0"/>
            <a:chExt cx="9144000" cy="1058545"/>
          </a:xfrm>
        </p:grpSpPr>
        <p:sp>
          <p:nvSpPr>
            <p:cNvPr id="3" name="object 3"/>
            <p:cNvSpPr/>
            <p:nvPr/>
          </p:nvSpPr>
          <p:spPr>
            <a:xfrm>
              <a:off x="76200" y="0"/>
              <a:ext cx="684530" cy="723265"/>
            </a:xfrm>
            <a:custGeom>
              <a:avLst/>
              <a:gdLst/>
              <a:ahLst/>
              <a:cxnLst/>
              <a:rect l="l" t="t" r="r" b="b"/>
              <a:pathLst>
                <a:path w="684530" h="723265">
                  <a:moveTo>
                    <a:pt x="235965" y="0"/>
                  </a:moveTo>
                  <a:lnTo>
                    <a:pt x="0" y="0"/>
                  </a:lnTo>
                  <a:lnTo>
                    <a:pt x="0" y="723138"/>
                  </a:lnTo>
                  <a:lnTo>
                    <a:pt x="684009" y="723138"/>
                  </a:lnTo>
                  <a:lnTo>
                    <a:pt x="235965" y="0"/>
                  </a:lnTo>
                  <a:close/>
                </a:path>
              </a:pathLst>
            </a:custGeom>
            <a:solidFill>
              <a:srgbClr val="F8B44A"/>
            </a:solidFill>
          </p:spPr>
          <p:txBody>
            <a:bodyPr wrap="square" lIns="0" tIns="0" rIns="0" bIns="0" rtlCol="0"/>
            <a:lstStyle/>
            <a:p>
              <a:endParaRPr/>
            </a:p>
          </p:txBody>
        </p:sp>
        <p:sp>
          <p:nvSpPr>
            <p:cNvPr id="4" name="object 4"/>
            <p:cNvSpPr/>
            <p:nvPr/>
          </p:nvSpPr>
          <p:spPr>
            <a:xfrm>
              <a:off x="0" y="0"/>
              <a:ext cx="9144000" cy="1058545"/>
            </a:xfrm>
            <a:custGeom>
              <a:avLst/>
              <a:gdLst/>
              <a:ahLst/>
              <a:cxnLst/>
              <a:rect l="l" t="t" r="r" b="b"/>
              <a:pathLst>
                <a:path w="9144000" h="1058545">
                  <a:moveTo>
                    <a:pt x="681228" y="723138"/>
                  </a:moveTo>
                  <a:lnTo>
                    <a:pt x="234010" y="0"/>
                  </a:lnTo>
                  <a:lnTo>
                    <a:pt x="0" y="0"/>
                  </a:lnTo>
                  <a:lnTo>
                    <a:pt x="0" y="723138"/>
                  </a:lnTo>
                  <a:lnTo>
                    <a:pt x="681228" y="723138"/>
                  </a:lnTo>
                  <a:close/>
                </a:path>
                <a:path w="9144000" h="1058545">
                  <a:moveTo>
                    <a:pt x="9144000" y="144018"/>
                  </a:moveTo>
                  <a:lnTo>
                    <a:pt x="533400" y="144018"/>
                  </a:lnTo>
                  <a:lnTo>
                    <a:pt x="1099693" y="1058418"/>
                  </a:lnTo>
                  <a:lnTo>
                    <a:pt x="9144000" y="1058418"/>
                  </a:lnTo>
                  <a:lnTo>
                    <a:pt x="9144000" y="144018"/>
                  </a:lnTo>
                  <a:close/>
                </a:path>
              </a:pathLst>
            </a:custGeom>
            <a:solidFill>
              <a:srgbClr val="363636"/>
            </a:solidFill>
          </p:spPr>
          <p:txBody>
            <a:bodyPr wrap="square" lIns="0" tIns="0" rIns="0" bIns="0" rtlCol="0"/>
            <a:lstStyle/>
            <a:p>
              <a:endParaRPr/>
            </a:p>
          </p:txBody>
        </p:sp>
        <p:sp>
          <p:nvSpPr>
            <p:cNvPr id="5" name="object 5"/>
            <p:cNvSpPr/>
            <p:nvPr/>
          </p:nvSpPr>
          <p:spPr>
            <a:xfrm>
              <a:off x="7239000" y="144018"/>
              <a:ext cx="1905000" cy="914400"/>
            </a:xfrm>
            <a:custGeom>
              <a:avLst/>
              <a:gdLst/>
              <a:ahLst/>
              <a:cxnLst/>
              <a:rect l="l" t="t" r="r" b="b"/>
              <a:pathLst>
                <a:path w="1905000" h="914400">
                  <a:moveTo>
                    <a:pt x="1905000" y="0"/>
                  </a:moveTo>
                  <a:lnTo>
                    <a:pt x="0" y="0"/>
                  </a:lnTo>
                  <a:lnTo>
                    <a:pt x="566293" y="914399"/>
                  </a:lnTo>
                  <a:lnTo>
                    <a:pt x="1905000" y="914399"/>
                  </a:lnTo>
                  <a:lnTo>
                    <a:pt x="1905000" y="0"/>
                  </a:lnTo>
                  <a:close/>
                </a:path>
              </a:pathLst>
            </a:custGeom>
            <a:solidFill>
              <a:srgbClr val="F0F0F0"/>
            </a:solidFill>
          </p:spPr>
          <p:txBody>
            <a:bodyPr wrap="square" lIns="0" tIns="0" rIns="0" bIns="0" rtlCol="0"/>
            <a:lstStyle/>
            <a:p>
              <a:endParaRPr/>
            </a:p>
          </p:txBody>
        </p:sp>
        <p:sp>
          <p:nvSpPr>
            <p:cNvPr id="6" name="object 6"/>
            <p:cNvSpPr/>
            <p:nvPr/>
          </p:nvSpPr>
          <p:spPr>
            <a:xfrm>
              <a:off x="7836407" y="244602"/>
              <a:ext cx="1165859" cy="713232"/>
            </a:xfrm>
            <a:prstGeom prst="rect">
              <a:avLst/>
            </a:prstGeom>
            <a:blipFill>
              <a:blip r:embed="rId2" cstate="print"/>
              <a:stretch>
                <a:fillRect/>
              </a:stretch>
            </a:blipFill>
          </p:spPr>
          <p:txBody>
            <a:bodyPr wrap="square" lIns="0" tIns="0" rIns="0" bIns="0" rtlCol="0"/>
            <a:lstStyle/>
            <a:p>
              <a:endParaRPr/>
            </a:p>
          </p:txBody>
        </p:sp>
      </p:grpSp>
      <p:sp>
        <p:nvSpPr>
          <p:cNvPr id="7" name="object 7"/>
          <p:cNvSpPr/>
          <p:nvPr/>
        </p:nvSpPr>
        <p:spPr>
          <a:xfrm>
            <a:off x="0" y="6425184"/>
            <a:ext cx="2702560" cy="433070"/>
          </a:xfrm>
          <a:custGeom>
            <a:avLst/>
            <a:gdLst/>
            <a:ahLst/>
            <a:cxnLst/>
            <a:rect l="l" t="t" r="r" b="b"/>
            <a:pathLst>
              <a:path w="2702560" h="433070">
                <a:moveTo>
                  <a:pt x="2433955" y="0"/>
                </a:moveTo>
                <a:lnTo>
                  <a:pt x="0" y="0"/>
                </a:lnTo>
                <a:lnTo>
                  <a:pt x="0" y="432561"/>
                </a:lnTo>
                <a:lnTo>
                  <a:pt x="2702306" y="432561"/>
                </a:lnTo>
                <a:lnTo>
                  <a:pt x="2433955" y="0"/>
                </a:lnTo>
                <a:close/>
              </a:path>
            </a:pathLst>
          </a:custGeom>
          <a:solidFill>
            <a:srgbClr val="363636"/>
          </a:solidFill>
        </p:spPr>
        <p:txBody>
          <a:bodyPr wrap="square" lIns="0" tIns="0" rIns="0" bIns="0" rtlCol="0"/>
          <a:lstStyle/>
          <a:p>
            <a:endParaRPr/>
          </a:p>
        </p:txBody>
      </p:sp>
      <p:sp>
        <p:nvSpPr>
          <p:cNvPr id="8" name="object 8"/>
          <p:cNvSpPr txBox="1"/>
          <p:nvPr/>
        </p:nvSpPr>
        <p:spPr>
          <a:xfrm>
            <a:off x="172720" y="6511797"/>
            <a:ext cx="124460" cy="238760"/>
          </a:xfrm>
          <a:prstGeom prst="rect">
            <a:avLst/>
          </a:prstGeom>
        </p:spPr>
        <p:txBody>
          <a:bodyPr vert="horz" wrap="square" lIns="0" tIns="12065" rIns="0" bIns="0" rtlCol="0">
            <a:spAutoFit/>
          </a:bodyPr>
          <a:lstStyle/>
          <a:p>
            <a:pPr marL="12700">
              <a:lnSpc>
                <a:spcPct val="100000"/>
              </a:lnSpc>
              <a:spcBef>
                <a:spcPts val="95"/>
              </a:spcBef>
            </a:pPr>
            <a:r>
              <a:rPr sz="1400" b="1" spc="-5" dirty="0">
                <a:solidFill>
                  <a:srgbClr val="FFFFFF"/>
                </a:solidFill>
                <a:latin typeface="Arial"/>
                <a:cs typeface="Arial"/>
              </a:rPr>
              <a:t>3</a:t>
            </a:r>
            <a:endParaRPr sz="1400">
              <a:latin typeface="Arial"/>
              <a:cs typeface="Arial"/>
            </a:endParaRPr>
          </a:p>
        </p:txBody>
      </p:sp>
      <p:grpSp>
        <p:nvGrpSpPr>
          <p:cNvPr id="9" name="object 9"/>
          <p:cNvGrpSpPr/>
          <p:nvPr/>
        </p:nvGrpSpPr>
        <p:grpSpPr>
          <a:xfrm>
            <a:off x="463295" y="6425184"/>
            <a:ext cx="8681085" cy="433070"/>
            <a:chOff x="463295" y="6425184"/>
            <a:chExt cx="8681085" cy="433070"/>
          </a:xfrm>
        </p:grpSpPr>
        <p:sp>
          <p:nvSpPr>
            <p:cNvPr id="10" name="object 10"/>
            <p:cNvSpPr/>
            <p:nvPr/>
          </p:nvSpPr>
          <p:spPr>
            <a:xfrm>
              <a:off x="467867" y="6495288"/>
              <a:ext cx="0" cy="293370"/>
            </a:xfrm>
            <a:custGeom>
              <a:avLst/>
              <a:gdLst/>
              <a:ahLst/>
              <a:cxnLst/>
              <a:rect l="l" t="t" r="r" b="b"/>
              <a:pathLst>
                <a:path h="293370">
                  <a:moveTo>
                    <a:pt x="0" y="0"/>
                  </a:moveTo>
                  <a:lnTo>
                    <a:pt x="0" y="293229"/>
                  </a:lnTo>
                </a:path>
              </a:pathLst>
            </a:custGeom>
            <a:ln w="9144">
              <a:solidFill>
                <a:srgbClr val="FFFFFF"/>
              </a:solidFill>
            </a:ln>
          </p:spPr>
          <p:txBody>
            <a:bodyPr wrap="square" lIns="0" tIns="0" rIns="0" bIns="0" rtlCol="0"/>
            <a:lstStyle/>
            <a:p>
              <a:endParaRPr/>
            </a:p>
          </p:txBody>
        </p:sp>
        <p:sp>
          <p:nvSpPr>
            <p:cNvPr id="11" name="object 11"/>
            <p:cNvSpPr/>
            <p:nvPr/>
          </p:nvSpPr>
          <p:spPr>
            <a:xfrm>
              <a:off x="1889759" y="6425184"/>
              <a:ext cx="7254240" cy="433070"/>
            </a:xfrm>
            <a:custGeom>
              <a:avLst/>
              <a:gdLst/>
              <a:ahLst/>
              <a:cxnLst/>
              <a:rect l="l" t="t" r="r" b="b"/>
              <a:pathLst>
                <a:path w="7254240" h="433070">
                  <a:moveTo>
                    <a:pt x="7254240" y="0"/>
                  </a:moveTo>
                  <a:lnTo>
                    <a:pt x="0" y="0"/>
                  </a:lnTo>
                  <a:lnTo>
                    <a:pt x="268477" y="432561"/>
                  </a:lnTo>
                  <a:lnTo>
                    <a:pt x="7254240" y="432561"/>
                  </a:lnTo>
                  <a:lnTo>
                    <a:pt x="7254240" y="0"/>
                  </a:lnTo>
                  <a:close/>
                </a:path>
              </a:pathLst>
            </a:custGeom>
            <a:solidFill>
              <a:srgbClr val="A6A6A6"/>
            </a:solidFill>
          </p:spPr>
          <p:txBody>
            <a:bodyPr wrap="square" lIns="0" tIns="0" rIns="0" bIns="0" rtlCol="0"/>
            <a:lstStyle/>
            <a:p>
              <a:endParaRPr/>
            </a:p>
          </p:txBody>
        </p:sp>
      </p:grpSp>
      <p:sp>
        <p:nvSpPr>
          <p:cNvPr id="12" name="object 12"/>
          <p:cNvSpPr txBox="1">
            <a:spLocks noGrp="1"/>
          </p:cNvSpPr>
          <p:nvPr>
            <p:ph type="title"/>
          </p:nvPr>
        </p:nvSpPr>
        <p:spPr>
          <a:xfrm>
            <a:off x="1526794" y="387603"/>
            <a:ext cx="3426206" cy="382156"/>
          </a:xfrm>
          <a:prstGeom prst="rect">
            <a:avLst/>
          </a:prstGeom>
        </p:spPr>
        <p:txBody>
          <a:bodyPr vert="horz" wrap="square" lIns="0" tIns="12700" rIns="0" bIns="0" rtlCol="0">
            <a:spAutoFit/>
          </a:bodyPr>
          <a:lstStyle/>
          <a:p>
            <a:pPr marL="12700">
              <a:lnSpc>
                <a:spcPct val="100000"/>
              </a:lnSpc>
              <a:spcBef>
                <a:spcPts val="100"/>
              </a:spcBef>
            </a:pPr>
            <a:r>
              <a:rPr lang="en-US" sz="2400" spc="-10" dirty="0">
                <a:solidFill>
                  <a:srgbClr val="FFC000"/>
                </a:solidFill>
              </a:rPr>
              <a:t>Team &amp; holistic Approach</a:t>
            </a:r>
            <a:endParaRPr sz="2400" dirty="0"/>
          </a:p>
        </p:txBody>
      </p:sp>
      <p:grpSp>
        <p:nvGrpSpPr>
          <p:cNvPr id="13" name="object 13"/>
          <p:cNvGrpSpPr/>
          <p:nvPr/>
        </p:nvGrpSpPr>
        <p:grpSpPr>
          <a:xfrm>
            <a:off x="5465826" y="186689"/>
            <a:ext cx="3678554" cy="843915"/>
            <a:chOff x="5465826" y="186689"/>
            <a:chExt cx="3678554" cy="843915"/>
          </a:xfrm>
        </p:grpSpPr>
        <p:sp>
          <p:nvSpPr>
            <p:cNvPr id="14" name="object 14"/>
            <p:cNvSpPr/>
            <p:nvPr/>
          </p:nvSpPr>
          <p:spPr>
            <a:xfrm>
              <a:off x="5465826" y="186797"/>
              <a:ext cx="3678554" cy="773430"/>
            </a:xfrm>
            <a:custGeom>
              <a:avLst/>
              <a:gdLst/>
              <a:ahLst/>
              <a:cxnLst/>
              <a:rect l="l" t="t" r="r" b="b"/>
              <a:pathLst>
                <a:path w="3678554" h="773430">
                  <a:moveTo>
                    <a:pt x="3678174" y="0"/>
                  </a:moveTo>
                  <a:lnTo>
                    <a:pt x="0" y="14878"/>
                  </a:lnTo>
                  <a:lnTo>
                    <a:pt x="509650" y="773322"/>
                  </a:lnTo>
                  <a:lnTo>
                    <a:pt x="3678174" y="773322"/>
                  </a:lnTo>
                  <a:lnTo>
                    <a:pt x="3678174" y="0"/>
                  </a:lnTo>
                  <a:close/>
                </a:path>
              </a:pathLst>
            </a:custGeom>
            <a:solidFill>
              <a:srgbClr val="585858"/>
            </a:solidFill>
          </p:spPr>
          <p:txBody>
            <a:bodyPr wrap="square" lIns="0" tIns="0" rIns="0" bIns="0" rtlCol="0"/>
            <a:lstStyle/>
            <a:p>
              <a:endParaRPr/>
            </a:p>
          </p:txBody>
        </p:sp>
        <p:sp>
          <p:nvSpPr>
            <p:cNvPr id="15" name="object 15"/>
            <p:cNvSpPr/>
            <p:nvPr/>
          </p:nvSpPr>
          <p:spPr>
            <a:xfrm>
              <a:off x="8337042" y="186689"/>
              <a:ext cx="806957" cy="843533"/>
            </a:xfrm>
            <a:prstGeom prst="rect">
              <a:avLst/>
            </a:prstGeom>
            <a:blipFill>
              <a:blip r:embed="rId3" cstate="print"/>
              <a:stretch>
                <a:fillRect/>
              </a:stretch>
            </a:blipFill>
          </p:spPr>
          <p:txBody>
            <a:bodyPr wrap="square" lIns="0" tIns="0" rIns="0" bIns="0" rtlCol="0"/>
            <a:lstStyle/>
            <a:p>
              <a:endParaRPr/>
            </a:p>
          </p:txBody>
        </p:sp>
      </p:grpSp>
      <p:sp>
        <p:nvSpPr>
          <p:cNvPr id="16" name="object 16"/>
          <p:cNvSpPr txBox="1"/>
          <p:nvPr/>
        </p:nvSpPr>
        <p:spPr>
          <a:xfrm>
            <a:off x="6662673" y="469391"/>
            <a:ext cx="712470" cy="228600"/>
          </a:xfrm>
          <a:prstGeom prst="rect">
            <a:avLst/>
          </a:prstGeom>
        </p:spPr>
        <p:txBody>
          <a:bodyPr vert="horz" wrap="square" lIns="0" tIns="0" rIns="0" bIns="0" rtlCol="0">
            <a:spAutoFit/>
          </a:bodyPr>
          <a:lstStyle/>
          <a:p>
            <a:pPr>
              <a:lnSpc>
                <a:spcPts val="1710"/>
              </a:lnSpc>
            </a:pPr>
            <a:r>
              <a:rPr sz="1800" b="1" spc="-5" dirty="0">
                <a:solidFill>
                  <a:srgbClr val="FFC000"/>
                </a:solidFill>
                <a:latin typeface="Calibri"/>
                <a:cs typeface="Calibri"/>
              </a:rPr>
              <a:t>Cilla</a:t>
            </a:r>
            <a:r>
              <a:rPr sz="1800" b="1" spc="-30" dirty="0">
                <a:solidFill>
                  <a:srgbClr val="FFC000"/>
                </a:solidFill>
                <a:latin typeface="Calibri"/>
                <a:cs typeface="Calibri"/>
              </a:rPr>
              <a:t>g</a:t>
            </a:r>
            <a:r>
              <a:rPr sz="1800" b="1" spc="-10" dirty="0">
                <a:solidFill>
                  <a:srgbClr val="FFC000"/>
                </a:solidFill>
                <a:latin typeface="Calibri"/>
                <a:cs typeface="Calibri"/>
              </a:rPr>
              <a:t>e</a:t>
            </a:r>
            <a:r>
              <a:rPr sz="1800" b="1" dirty="0">
                <a:solidFill>
                  <a:srgbClr val="FFC000"/>
                </a:solidFill>
                <a:latin typeface="Calibri"/>
                <a:cs typeface="Calibri"/>
              </a:rPr>
              <a:t>s</a:t>
            </a:r>
            <a:endParaRPr sz="1800">
              <a:latin typeface="Calibri"/>
              <a:cs typeface="Calibri"/>
            </a:endParaRPr>
          </a:p>
        </p:txBody>
      </p:sp>
      <p:sp>
        <p:nvSpPr>
          <p:cNvPr id="17" name="object 17"/>
          <p:cNvSpPr txBox="1"/>
          <p:nvPr/>
        </p:nvSpPr>
        <p:spPr>
          <a:xfrm>
            <a:off x="353313" y="1828800"/>
            <a:ext cx="8324850" cy="3947876"/>
          </a:xfrm>
          <a:prstGeom prst="rect">
            <a:avLst/>
          </a:prstGeom>
        </p:spPr>
        <p:txBody>
          <a:bodyPr vert="horz" wrap="square" lIns="0" tIns="8255" rIns="0" bIns="0" rtlCol="0">
            <a:spAutoFit/>
          </a:bodyPr>
          <a:lstStyle/>
          <a:p>
            <a:pPr>
              <a:lnSpc>
                <a:spcPct val="100000"/>
              </a:lnSpc>
            </a:pPr>
            <a:endParaRPr lang="en-US" sz="1600" dirty="0"/>
          </a:p>
          <a:p>
            <a:pPr marL="354013">
              <a:lnSpc>
                <a:spcPct val="100000"/>
              </a:lnSpc>
            </a:pPr>
            <a:r>
              <a:rPr lang="en-IN" sz="1600" dirty="0">
                <a:solidFill>
                  <a:srgbClr val="0D0D0D"/>
                </a:solidFill>
                <a:effectLst/>
                <a:latin typeface="Segoe UI" panose="020B0502040204020203" pitchFamily="34" charset="0"/>
                <a:ea typeface="Times New Roman" panose="02020603050405020304" pitchFamily="18" charset="0"/>
              </a:rPr>
              <a:t>Cillages is a Competent Core Team of people having requisite varied skill sets and a collaborative culture in – Project Management Techniques (including Scrum and Agile techniques), Construction Technologies (Building and Infra structure), Legal and Documentation, Communication and, Ground level operations management</a:t>
            </a:r>
          </a:p>
          <a:p>
            <a:pPr marL="354013">
              <a:lnSpc>
                <a:spcPct val="100000"/>
              </a:lnSpc>
            </a:pPr>
            <a:endParaRPr lang="en-IN" sz="1600" b="1" spc="-15" dirty="0">
              <a:solidFill>
                <a:srgbClr val="0D0D0D"/>
              </a:solidFill>
              <a:latin typeface="Segoe UI" panose="020B0502040204020203" pitchFamily="34" charset="0"/>
              <a:cs typeface="Arial"/>
            </a:endParaRPr>
          </a:p>
          <a:p>
            <a:pPr marL="354013">
              <a:lnSpc>
                <a:spcPct val="100000"/>
              </a:lnSpc>
            </a:pPr>
            <a:r>
              <a:rPr lang="en-IN" sz="1600" dirty="0">
                <a:solidFill>
                  <a:srgbClr val="0D0D0D"/>
                </a:solidFill>
                <a:latin typeface="Segoe UI" panose="020B0502040204020203" pitchFamily="34" charset="0"/>
              </a:rPr>
              <a:t>Cillages Core Team includes –</a:t>
            </a:r>
          </a:p>
          <a:p>
            <a:pPr marL="354013">
              <a:lnSpc>
                <a:spcPct val="100000"/>
              </a:lnSpc>
            </a:pPr>
            <a:r>
              <a:rPr lang="en-IN" sz="1600" dirty="0">
                <a:solidFill>
                  <a:srgbClr val="0D0D0D"/>
                </a:solidFill>
                <a:latin typeface="Segoe UI" panose="020B0502040204020203" pitchFamily="34" charset="0"/>
              </a:rPr>
              <a:t>Mr. Shailendra Maliwar, a project management expert</a:t>
            </a:r>
          </a:p>
          <a:p>
            <a:pPr marL="354013">
              <a:lnSpc>
                <a:spcPct val="100000"/>
              </a:lnSpc>
            </a:pPr>
            <a:r>
              <a:rPr lang="en-IN" sz="1600" dirty="0">
                <a:solidFill>
                  <a:srgbClr val="0D0D0D"/>
                </a:solidFill>
                <a:latin typeface="Segoe UI" panose="020B0502040204020203" pitchFamily="34" charset="0"/>
              </a:rPr>
              <a:t>Mr. Shailesh Mehta, an infrastructure technology expert</a:t>
            </a:r>
          </a:p>
          <a:p>
            <a:pPr marL="354013">
              <a:lnSpc>
                <a:spcPct val="100000"/>
              </a:lnSpc>
            </a:pPr>
            <a:r>
              <a:rPr lang="en-IN" sz="1600" dirty="0">
                <a:solidFill>
                  <a:srgbClr val="0D0D0D"/>
                </a:solidFill>
                <a:latin typeface="Segoe UI" panose="020B0502040204020203" pitchFamily="34" charset="0"/>
              </a:rPr>
              <a:t>Mr. J. D. Singh, a legal expert</a:t>
            </a:r>
          </a:p>
          <a:p>
            <a:pPr marL="354013">
              <a:lnSpc>
                <a:spcPct val="100000"/>
              </a:lnSpc>
            </a:pPr>
            <a:r>
              <a:rPr lang="en-IN" sz="1600" dirty="0">
                <a:solidFill>
                  <a:srgbClr val="0D0D0D"/>
                </a:solidFill>
                <a:latin typeface="Segoe UI" panose="020B0502040204020203" pitchFamily="34" charset="0"/>
              </a:rPr>
              <a:t>Dr. Jyoti Maliwar, a Communication and Documentation Expert</a:t>
            </a:r>
          </a:p>
          <a:p>
            <a:pPr marL="354013">
              <a:lnSpc>
                <a:spcPct val="100000"/>
              </a:lnSpc>
            </a:pPr>
            <a:endParaRPr lang="en-US" sz="1600" dirty="0">
              <a:solidFill>
                <a:srgbClr val="0D0D0D"/>
              </a:solidFill>
              <a:latin typeface="Segoe UI" panose="020B0502040204020203" pitchFamily="34" charset="0"/>
            </a:endParaRPr>
          </a:p>
          <a:p>
            <a:pPr marL="354013"/>
            <a:r>
              <a:rPr lang="en-IN" sz="1600" dirty="0">
                <a:solidFill>
                  <a:srgbClr val="0D0D0D"/>
                </a:solidFill>
                <a:effectLst/>
                <a:latin typeface="Segoe UI" panose="020B0502040204020203" pitchFamily="34" charset="0"/>
                <a:ea typeface="Times New Roman" panose="02020603050405020304" pitchFamily="18" charset="0"/>
              </a:rPr>
              <a:t>At Cillages, we don't just manage projects – we provide comprehensive solutions that drive success at every stage of the project lifecycle. Partner with us and experience the difference of our holistic approach and strategic vision to project management."</a:t>
            </a:r>
            <a:endParaRPr lang="en-IN" sz="1600" dirty="0">
              <a:effectLst/>
              <a:latin typeface="Times New Roman" panose="02020603050405020304" pitchFamily="18" charset="0"/>
              <a:ea typeface="Times New Roman" panose="02020603050405020304" pitchFamily="18" charset="0"/>
            </a:endParaRPr>
          </a:p>
          <a:p>
            <a:pPr marL="354013">
              <a:lnSpc>
                <a:spcPct val="100000"/>
              </a:lnSpc>
            </a:pPr>
            <a:endParaRPr lang="en-US" sz="1600" dirty="0">
              <a:solidFill>
                <a:srgbClr val="0D0D0D"/>
              </a:solidFill>
              <a:latin typeface="Segoe UI" panose="020B0502040204020203" pitchFamily="34" charset="0"/>
            </a:endParaRPr>
          </a:p>
        </p:txBody>
      </p:sp>
      <p:sp>
        <p:nvSpPr>
          <p:cNvPr id="18" name="object 18"/>
          <p:cNvSpPr/>
          <p:nvPr/>
        </p:nvSpPr>
        <p:spPr>
          <a:xfrm>
            <a:off x="5558028" y="152400"/>
            <a:ext cx="2823972" cy="896874"/>
          </a:xfrm>
          <a:prstGeom prst="rect">
            <a:avLst/>
          </a:prstGeom>
          <a:blipFill>
            <a:blip r:embed="rId4" cstate="print"/>
            <a:stretch>
              <a:fillRect/>
            </a:stretch>
          </a:blipFill>
        </p:spPr>
        <p:txBody>
          <a:bodyPr wrap="square" lIns="0" tIns="0" rIns="0" bIns="0" rtlCol="0"/>
          <a:lstStyle/>
          <a:p>
            <a:endParaRPr/>
          </a:p>
        </p:txBody>
      </p:sp>
      <p:sp>
        <p:nvSpPr>
          <p:cNvPr id="19" name="object 19"/>
          <p:cNvSpPr txBox="1"/>
          <p:nvPr/>
        </p:nvSpPr>
        <p:spPr>
          <a:xfrm>
            <a:off x="2163572" y="6398514"/>
            <a:ext cx="670560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DOORS </a:t>
            </a:r>
            <a:r>
              <a:rPr sz="1800" dirty="0">
                <a:solidFill>
                  <a:srgbClr val="FFFFFF"/>
                </a:solidFill>
                <a:latin typeface="Calibri"/>
                <a:cs typeface="Calibri"/>
              </a:rPr>
              <a:t>ARE </a:t>
            </a:r>
            <a:r>
              <a:rPr sz="1800" spc="-5" dirty="0">
                <a:solidFill>
                  <a:srgbClr val="FFFFFF"/>
                </a:solidFill>
                <a:latin typeface="Calibri"/>
                <a:cs typeface="Calibri"/>
              </a:rPr>
              <a:t>MOST PROMINENT BUILDING MONUMENTS </a:t>
            </a:r>
            <a:r>
              <a:rPr sz="1800" dirty="0">
                <a:solidFill>
                  <a:srgbClr val="FFFFFF"/>
                </a:solidFill>
                <a:latin typeface="Calibri"/>
                <a:cs typeface="Calibri"/>
              </a:rPr>
              <a:t>IN </a:t>
            </a:r>
            <a:r>
              <a:rPr sz="1800" spc="-5" dirty="0">
                <a:solidFill>
                  <a:srgbClr val="FFFFFF"/>
                </a:solidFill>
                <a:latin typeface="Calibri"/>
                <a:cs typeface="Calibri"/>
              </a:rPr>
              <a:t>THE</a:t>
            </a:r>
            <a:r>
              <a:rPr sz="1800" spc="-35" dirty="0">
                <a:solidFill>
                  <a:srgbClr val="FFFFFF"/>
                </a:solidFill>
                <a:latin typeface="Calibri"/>
                <a:cs typeface="Calibri"/>
              </a:rPr>
              <a:t> </a:t>
            </a:r>
            <a:r>
              <a:rPr sz="1800" spc="-10" dirty="0">
                <a:solidFill>
                  <a:srgbClr val="FFFFFF"/>
                </a:solidFill>
                <a:latin typeface="Calibri"/>
                <a:cs typeface="Calibri"/>
              </a:rPr>
              <a:t>WORLD</a:t>
            </a:r>
            <a:endParaRPr sz="1800">
              <a:latin typeface="Calibri"/>
              <a:cs typeface="Calibri"/>
            </a:endParaRPr>
          </a:p>
        </p:txBody>
      </p:sp>
    </p:spTree>
    <p:extLst>
      <p:ext uri="{BB962C8B-B14F-4D97-AF65-F5344CB8AC3E}">
        <p14:creationId xmlns:p14="http://schemas.microsoft.com/office/powerpoint/2010/main" val="4241819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1058545"/>
            <a:chOff x="0" y="0"/>
            <a:chExt cx="9144000" cy="1058545"/>
          </a:xfrm>
        </p:grpSpPr>
        <p:sp>
          <p:nvSpPr>
            <p:cNvPr id="3" name="object 3"/>
            <p:cNvSpPr/>
            <p:nvPr/>
          </p:nvSpPr>
          <p:spPr>
            <a:xfrm>
              <a:off x="76200" y="0"/>
              <a:ext cx="684530" cy="723265"/>
            </a:xfrm>
            <a:custGeom>
              <a:avLst/>
              <a:gdLst/>
              <a:ahLst/>
              <a:cxnLst/>
              <a:rect l="l" t="t" r="r" b="b"/>
              <a:pathLst>
                <a:path w="684530" h="723265">
                  <a:moveTo>
                    <a:pt x="235965" y="0"/>
                  </a:moveTo>
                  <a:lnTo>
                    <a:pt x="0" y="0"/>
                  </a:lnTo>
                  <a:lnTo>
                    <a:pt x="0" y="723138"/>
                  </a:lnTo>
                  <a:lnTo>
                    <a:pt x="684009" y="723138"/>
                  </a:lnTo>
                  <a:lnTo>
                    <a:pt x="235965" y="0"/>
                  </a:lnTo>
                  <a:close/>
                </a:path>
              </a:pathLst>
            </a:custGeom>
            <a:solidFill>
              <a:srgbClr val="F8B44A"/>
            </a:solidFill>
          </p:spPr>
          <p:txBody>
            <a:bodyPr wrap="square" lIns="0" tIns="0" rIns="0" bIns="0" rtlCol="0"/>
            <a:lstStyle/>
            <a:p>
              <a:endParaRPr/>
            </a:p>
          </p:txBody>
        </p:sp>
        <p:sp>
          <p:nvSpPr>
            <p:cNvPr id="4" name="object 4"/>
            <p:cNvSpPr/>
            <p:nvPr/>
          </p:nvSpPr>
          <p:spPr>
            <a:xfrm>
              <a:off x="0" y="0"/>
              <a:ext cx="9144000" cy="1058545"/>
            </a:xfrm>
            <a:custGeom>
              <a:avLst/>
              <a:gdLst/>
              <a:ahLst/>
              <a:cxnLst/>
              <a:rect l="l" t="t" r="r" b="b"/>
              <a:pathLst>
                <a:path w="9144000" h="1058545">
                  <a:moveTo>
                    <a:pt x="681228" y="723138"/>
                  </a:moveTo>
                  <a:lnTo>
                    <a:pt x="234010" y="0"/>
                  </a:lnTo>
                  <a:lnTo>
                    <a:pt x="0" y="0"/>
                  </a:lnTo>
                  <a:lnTo>
                    <a:pt x="0" y="723138"/>
                  </a:lnTo>
                  <a:lnTo>
                    <a:pt x="681228" y="723138"/>
                  </a:lnTo>
                  <a:close/>
                </a:path>
                <a:path w="9144000" h="1058545">
                  <a:moveTo>
                    <a:pt x="9144000" y="144018"/>
                  </a:moveTo>
                  <a:lnTo>
                    <a:pt x="533400" y="144018"/>
                  </a:lnTo>
                  <a:lnTo>
                    <a:pt x="1099693" y="1058418"/>
                  </a:lnTo>
                  <a:lnTo>
                    <a:pt x="9144000" y="1058418"/>
                  </a:lnTo>
                  <a:lnTo>
                    <a:pt x="9144000" y="144018"/>
                  </a:lnTo>
                  <a:close/>
                </a:path>
              </a:pathLst>
            </a:custGeom>
            <a:solidFill>
              <a:srgbClr val="363636"/>
            </a:solidFill>
          </p:spPr>
          <p:txBody>
            <a:bodyPr wrap="square" lIns="0" tIns="0" rIns="0" bIns="0" rtlCol="0"/>
            <a:lstStyle/>
            <a:p>
              <a:endParaRPr/>
            </a:p>
          </p:txBody>
        </p:sp>
        <p:sp>
          <p:nvSpPr>
            <p:cNvPr id="5" name="object 5"/>
            <p:cNvSpPr/>
            <p:nvPr/>
          </p:nvSpPr>
          <p:spPr>
            <a:xfrm>
              <a:off x="7239000" y="144018"/>
              <a:ext cx="1905000" cy="914400"/>
            </a:xfrm>
            <a:custGeom>
              <a:avLst/>
              <a:gdLst/>
              <a:ahLst/>
              <a:cxnLst/>
              <a:rect l="l" t="t" r="r" b="b"/>
              <a:pathLst>
                <a:path w="1905000" h="914400">
                  <a:moveTo>
                    <a:pt x="1905000" y="0"/>
                  </a:moveTo>
                  <a:lnTo>
                    <a:pt x="0" y="0"/>
                  </a:lnTo>
                  <a:lnTo>
                    <a:pt x="566293" y="914399"/>
                  </a:lnTo>
                  <a:lnTo>
                    <a:pt x="1905000" y="914399"/>
                  </a:lnTo>
                  <a:lnTo>
                    <a:pt x="1905000" y="0"/>
                  </a:lnTo>
                  <a:close/>
                </a:path>
              </a:pathLst>
            </a:custGeom>
            <a:solidFill>
              <a:srgbClr val="F0F0F0"/>
            </a:solidFill>
          </p:spPr>
          <p:txBody>
            <a:bodyPr wrap="square" lIns="0" tIns="0" rIns="0" bIns="0" rtlCol="0"/>
            <a:lstStyle/>
            <a:p>
              <a:endParaRPr/>
            </a:p>
          </p:txBody>
        </p:sp>
        <p:sp>
          <p:nvSpPr>
            <p:cNvPr id="6" name="object 6"/>
            <p:cNvSpPr/>
            <p:nvPr/>
          </p:nvSpPr>
          <p:spPr>
            <a:xfrm>
              <a:off x="7836407" y="244602"/>
              <a:ext cx="1165859" cy="713232"/>
            </a:xfrm>
            <a:prstGeom prst="rect">
              <a:avLst/>
            </a:prstGeom>
            <a:blipFill>
              <a:blip r:embed="rId2" cstate="print"/>
              <a:stretch>
                <a:fillRect/>
              </a:stretch>
            </a:blipFill>
          </p:spPr>
          <p:txBody>
            <a:bodyPr wrap="square" lIns="0" tIns="0" rIns="0" bIns="0" rtlCol="0"/>
            <a:lstStyle/>
            <a:p>
              <a:endParaRPr/>
            </a:p>
          </p:txBody>
        </p:sp>
      </p:grpSp>
      <p:sp>
        <p:nvSpPr>
          <p:cNvPr id="7" name="object 7"/>
          <p:cNvSpPr/>
          <p:nvPr/>
        </p:nvSpPr>
        <p:spPr>
          <a:xfrm>
            <a:off x="0" y="6425184"/>
            <a:ext cx="2702560" cy="433070"/>
          </a:xfrm>
          <a:custGeom>
            <a:avLst/>
            <a:gdLst/>
            <a:ahLst/>
            <a:cxnLst/>
            <a:rect l="l" t="t" r="r" b="b"/>
            <a:pathLst>
              <a:path w="2702560" h="433070">
                <a:moveTo>
                  <a:pt x="2433955" y="0"/>
                </a:moveTo>
                <a:lnTo>
                  <a:pt x="0" y="0"/>
                </a:lnTo>
                <a:lnTo>
                  <a:pt x="0" y="432561"/>
                </a:lnTo>
                <a:lnTo>
                  <a:pt x="2702306" y="432561"/>
                </a:lnTo>
                <a:lnTo>
                  <a:pt x="2433955" y="0"/>
                </a:lnTo>
                <a:close/>
              </a:path>
            </a:pathLst>
          </a:custGeom>
          <a:solidFill>
            <a:srgbClr val="363636"/>
          </a:solidFill>
        </p:spPr>
        <p:txBody>
          <a:bodyPr wrap="square" lIns="0" tIns="0" rIns="0" bIns="0" rtlCol="0"/>
          <a:lstStyle/>
          <a:p>
            <a:endParaRPr/>
          </a:p>
        </p:txBody>
      </p:sp>
      <p:sp>
        <p:nvSpPr>
          <p:cNvPr id="8" name="object 8"/>
          <p:cNvSpPr txBox="1"/>
          <p:nvPr/>
        </p:nvSpPr>
        <p:spPr>
          <a:xfrm>
            <a:off x="172720" y="6511797"/>
            <a:ext cx="124460" cy="238760"/>
          </a:xfrm>
          <a:prstGeom prst="rect">
            <a:avLst/>
          </a:prstGeom>
        </p:spPr>
        <p:txBody>
          <a:bodyPr vert="horz" wrap="square" lIns="0" tIns="12065" rIns="0" bIns="0" rtlCol="0">
            <a:spAutoFit/>
          </a:bodyPr>
          <a:lstStyle/>
          <a:p>
            <a:pPr marL="12700">
              <a:lnSpc>
                <a:spcPct val="100000"/>
              </a:lnSpc>
              <a:spcBef>
                <a:spcPts val="95"/>
              </a:spcBef>
            </a:pPr>
            <a:r>
              <a:rPr sz="1400" b="1" spc="-5" dirty="0">
                <a:solidFill>
                  <a:srgbClr val="FFFFFF"/>
                </a:solidFill>
                <a:latin typeface="Arial"/>
                <a:cs typeface="Arial"/>
              </a:rPr>
              <a:t>3</a:t>
            </a:r>
            <a:endParaRPr sz="1400">
              <a:latin typeface="Arial"/>
              <a:cs typeface="Arial"/>
            </a:endParaRPr>
          </a:p>
        </p:txBody>
      </p:sp>
      <p:grpSp>
        <p:nvGrpSpPr>
          <p:cNvPr id="9" name="object 9"/>
          <p:cNvGrpSpPr/>
          <p:nvPr/>
        </p:nvGrpSpPr>
        <p:grpSpPr>
          <a:xfrm>
            <a:off x="463295" y="6425184"/>
            <a:ext cx="8681085" cy="433070"/>
            <a:chOff x="463295" y="6425184"/>
            <a:chExt cx="8681085" cy="433070"/>
          </a:xfrm>
        </p:grpSpPr>
        <p:sp>
          <p:nvSpPr>
            <p:cNvPr id="10" name="object 10"/>
            <p:cNvSpPr/>
            <p:nvPr/>
          </p:nvSpPr>
          <p:spPr>
            <a:xfrm>
              <a:off x="467867" y="6495288"/>
              <a:ext cx="0" cy="293370"/>
            </a:xfrm>
            <a:custGeom>
              <a:avLst/>
              <a:gdLst/>
              <a:ahLst/>
              <a:cxnLst/>
              <a:rect l="l" t="t" r="r" b="b"/>
              <a:pathLst>
                <a:path h="293370">
                  <a:moveTo>
                    <a:pt x="0" y="0"/>
                  </a:moveTo>
                  <a:lnTo>
                    <a:pt x="0" y="293229"/>
                  </a:lnTo>
                </a:path>
              </a:pathLst>
            </a:custGeom>
            <a:ln w="9144">
              <a:solidFill>
                <a:srgbClr val="FFFFFF"/>
              </a:solidFill>
            </a:ln>
          </p:spPr>
          <p:txBody>
            <a:bodyPr wrap="square" lIns="0" tIns="0" rIns="0" bIns="0" rtlCol="0"/>
            <a:lstStyle/>
            <a:p>
              <a:endParaRPr/>
            </a:p>
          </p:txBody>
        </p:sp>
        <p:sp>
          <p:nvSpPr>
            <p:cNvPr id="11" name="object 11"/>
            <p:cNvSpPr/>
            <p:nvPr/>
          </p:nvSpPr>
          <p:spPr>
            <a:xfrm>
              <a:off x="1889759" y="6425184"/>
              <a:ext cx="7254240" cy="433070"/>
            </a:xfrm>
            <a:custGeom>
              <a:avLst/>
              <a:gdLst/>
              <a:ahLst/>
              <a:cxnLst/>
              <a:rect l="l" t="t" r="r" b="b"/>
              <a:pathLst>
                <a:path w="7254240" h="433070">
                  <a:moveTo>
                    <a:pt x="7254240" y="0"/>
                  </a:moveTo>
                  <a:lnTo>
                    <a:pt x="0" y="0"/>
                  </a:lnTo>
                  <a:lnTo>
                    <a:pt x="268477" y="432561"/>
                  </a:lnTo>
                  <a:lnTo>
                    <a:pt x="7254240" y="432561"/>
                  </a:lnTo>
                  <a:lnTo>
                    <a:pt x="7254240" y="0"/>
                  </a:lnTo>
                  <a:close/>
                </a:path>
              </a:pathLst>
            </a:custGeom>
            <a:solidFill>
              <a:srgbClr val="A6A6A6"/>
            </a:solidFill>
          </p:spPr>
          <p:txBody>
            <a:bodyPr wrap="square" lIns="0" tIns="0" rIns="0" bIns="0" rtlCol="0"/>
            <a:lstStyle/>
            <a:p>
              <a:endParaRPr/>
            </a:p>
          </p:txBody>
        </p:sp>
      </p:grpSp>
      <p:sp>
        <p:nvSpPr>
          <p:cNvPr id="12" name="object 12"/>
          <p:cNvSpPr txBox="1">
            <a:spLocks noGrp="1"/>
          </p:cNvSpPr>
          <p:nvPr>
            <p:ph type="title"/>
          </p:nvPr>
        </p:nvSpPr>
        <p:spPr>
          <a:xfrm>
            <a:off x="1142999" y="387603"/>
            <a:ext cx="4181093" cy="382156"/>
          </a:xfrm>
          <a:prstGeom prst="rect">
            <a:avLst/>
          </a:prstGeom>
        </p:spPr>
        <p:txBody>
          <a:bodyPr vert="horz" wrap="square" lIns="0" tIns="12700" rIns="0" bIns="0" rtlCol="0">
            <a:spAutoFit/>
          </a:bodyPr>
          <a:lstStyle/>
          <a:p>
            <a:pPr marL="12700">
              <a:lnSpc>
                <a:spcPct val="100000"/>
              </a:lnSpc>
              <a:spcBef>
                <a:spcPts val="100"/>
              </a:spcBef>
            </a:pPr>
            <a:r>
              <a:rPr lang="en-US" sz="2400" spc="-10" dirty="0">
                <a:solidFill>
                  <a:srgbClr val="FFC000"/>
                </a:solidFill>
              </a:rPr>
              <a:t>Cillages Innovative Methodologies</a:t>
            </a:r>
            <a:endParaRPr sz="2400" spc="-10" dirty="0">
              <a:solidFill>
                <a:srgbClr val="FFC000"/>
              </a:solidFill>
            </a:endParaRPr>
          </a:p>
        </p:txBody>
      </p:sp>
      <p:grpSp>
        <p:nvGrpSpPr>
          <p:cNvPr id="13" name="object 13"/>
          <p:cNvGrpSpPr/>
          <p:nvPr/>
        </p:nvGrpSpPr>
        <p:grpSpPr>
          <a:xfrm>
            <a:off x="5465826" y="186689"/>
            <a:ext cx="3678554" cy="843915"/>
            <a:chOff x="5465826" y="186689"/>
            <a:chExt cx="3678554" cy="843915"/>
          </a:xfrm>
        </p:grpSpPr>
        <p:sp>
          <p:nvSpPr>
            <p:cNvPr id="14" name="object 14"/>
            <p:cNvSpPr/>
            <p:nvPr/>
          </p:nvSpPr>
          <p:spPr>
            <a:xfrm>
              <a:off x="5465826" y="186797"/>
              <a:ext cx="3678554" cy="773430"/>
            </a:xfrm>
            <a:custGeom>
              <a:avLst/>
              <a:gdLst/>
              <a:ahLst/>
              <a:cxnLst/>
              <a:rect l="l" t="t" r="r" b="b"/>
              <a:pathLst>
                <a:path w="3678554" h="773430">
                  <a:moveTo>
                    <a:pt x="3678174" y="0"/>
                  </a:moveTo>
                  <a:lnTo>
                    <a:pt x="0" y="14878"/>
                  </a:lnTo>
                  <a:lnTo>
                    <a:pt x="509650" y="773322"/>
                  </a:lnTo>
                  <a:lnTo>
                    <a:pt x="3678174" y="773322"/>
                  </a:lnTo>
                  <a:lnTo>
                    <a:pt x="3678174" y="0"/>
                  </a:lnTo>
                  <a:close/>
                </a:path>
              </a:pathLst>
            </a:custGeom>
            <a:solidFill>
              <a:srgbClr val="585858"/>
            </a:solidFill>
          </p:spPr>
          <p:txBody>
            <a:bodyPr wrap="square" lIns="0" tIns="0" rIns="0" bIns="0" rtlCol="0"/>
            <a:lstStyle/>
            <a:p>
              <a:endParaRPr/>
            </a:p>
          </p:txBody>
        </p:sp>
        <p:sp>
          <p:nvSpPr>
            <p:cNvPr id="15" name="object 15"/>
            <p:cNvSpPr/>
            <p:nvPr/>
          </p:nvSpPr>
          <p:spPr>
            <a:xfrm>
              <a:off x="8337042" y="186689"/>
              <a:ext cx="806957" cy="843533"/>
            </a:xfrm>
            <a:prstGeom prst="rect">
              <a:avLst/>
            </a:prstGeom>
            <a:blipFill>
              <a:blip r:embed="rId3" cstate="print"/>
              <a:stretch>
                <a:fillRect/>
              </a:stretch>
            </a:blipFill>
          </p:spPr>
          <p:txBody>
            <a:bodyPr wrap="square" lIns="0" tIns="0" rIns="0" bIns="0" rtlCol="0"/>
            <a:lstStyle/>
            <a:p>
              <a:endParaRPr/>
            </a:p>
          </p:txBody>
        </p:sp>
      </p:grpSp>
      <p:sp>
        <p:nvSpPr>
          <p:cNvPr id="16" name="object 16"/>
          <p:cNvSpPr txBox="1"/>
          <p:nvPr/>
        </p:nvSpPr>
        <p:spPr>
          <a:xfrm>
            <a:off x="6662673" y="469391"/>
            <a:ext cx="712470" cy="228600"/>
          </a:xfrm>
          <a:prstGeom prst="rect">
            <a:avLst/>
          </a:prstGeom>
        </p:spPr>
        <p:txBody>
          <a:bodyPr vert="horz" wrap="square" lIns="0" tIns="0" rIns="0" bIns="0" rtlCol="0">
            <a:spAutoFit/>
          </a:bodyPr>
          <a:lstStyle/>
          <a:p>
            <a:pPr>
              <a:lnSpc>
                <a:spcPts val="1710"/>
              </a:lnSpc>
            </a:pPr>
            <a:r>
              <a:rPr sz="1800" b="1" spc="-5" dirty="0">
                <a:solidFill>
                  <a:srgbClr val="FFC000"/>
                </a:solidFill>
                <a:latin typeface="Calibri"/>
                <a:cs typeface="Calibri"/>
              </a:rPr>
              <a:t>Cilla</a:t>
            </a:r>
            <a:r>
              <a:rPr sz="1800" b="1" spc="-30" dirty="0">
                <a:solidFill>
                  <a:srgbClr val="FFC000"/>
                </a:solidFill>
                <a:latin typeface="Calibri"/>
                <a:cs typeface="Calibri"/>
              </a:rPr>
              <a:t>g</a:t>
            </a:r>
            <a:r>
              <a:rPr sz="1800" b="1" spc="-10" dirty="0">
                <a:solidFill>
                  <a:srgbClr val="FFC000"/>
                </a:solidFill>
                <a:latin typeface="Calibri"/>
                <a:cs typeface="Calibri"/>
              </a:rPr>
              <a:t>e</a:t>
            </a:r>
            <a:r>
              <a:rPr sz="1800" b="1" dirty="0">
                <a:solidFill>
                  <a:srgbClr val="FFC000"/>
                </a:solidFill>
                <a:latin typeface="Calibri"/>
                <a:cs typeface="Calibri"/>
              </a:rPr>
              <a:t>s</a:t>
            </a:r>
            <a:endParaRPr sz="1800">
              <a:latin typeface="Calibri"/>
              <a:cs typeface="Calibri"/>
            </a:endParaRPr>
          </a:p>
        </p:txBody>
      </p:sp>
      <p:sp>
        <p:nvSpPr>
          <p:cNvPr id="17" name="object 17"/>
          <p:cNvSpPr txBox="1"/>
          <p:nvPr/>
        </p:nvSpPr>
        <p:spPr>
          <a:xfrm>
            <a:off x="353313" y="1828800"/>
            <a:ext cx="8324850" cy="3824765"/>
          </a:xfrm>
          <a:prstGeom prst="rect">
            <a:avLst/>
          </a:prstGeom>
        </p:spPr>
        <p:txBody>
          <a:bodyPr vert="horz" wrap="square" lIns="0" tIns="8255" rIns="0" bIns="0" rtlCol="0">
            <a:spAutoFit/>
          </a:bodyPr>
          <a:lstStyle/>
          <a:p>
            <a:pPr>
              <a:lnSpc>
                <a:spcPct val="100000"/>
              </a:lnSpc>
            </a:pPr>
            <a:endParaRPr lang="en-US" sz="1600" dirty="0"/>
          </a:p>
          <a:p>
            <a:pPr marL="285750" indent="-285750" algn="just">
              <a:buFont typeface="Arial" panose="020B0604020202020204" pitchFamily="34" charset="0"/>
              <a:buChar char="•"/>
            </a:pPr>
            <a:r>
              <a:rPr lang="en-US" sz="1800" dirty="0"/>
              <a:t>A digital platform - our proprietary C2M for construction management </a:t>
            </a:r>
          </a:p>
          <a:p>
            <a:pPr algn="just"/>
            <a:endParaRPr lang="en-US" sz="1800" dirty="0"/>
          </a:p>
          <a:p>
            <a:pPr marL="285750" indent="-285750" algn="just">
              <a:buFont typeface="Arial" panose="020B0604020202020204" pitchFamily="34" charset="0"/>
              <a:buChar char="•"/>
            </a:pPr>
            <a:r>
              <a:rPr lang="en-US" sz="1800" dirty="0"/>
              <a:t>contiguous improvement in our standard processes to take care of HSE (Health, Safety and Environment) and, evolving construction technologies </a:t>
            </a:r>
          </a:p>
          <a:p>
            <a:pPr algn="just"/>
            <a:endParaRPr lang="en-US" sz="1800" dirty="0"/>
          </a:p>
          <a:p>
            <a:pPr marL="285750" indent="-285750" algn="just">
              <a:buFont typeface="Arial" panose="020B0604020202020204" pitchFamily="34" charset="0"/>
              <a:buChar char="•"/>
            </a:pPr>
            <a:r>
              <a:rPr lang="en-US" sz="1800" dirty="0"/>
              <a:t>At Cillages Green Building design and Green Products are not only supported, they are incorporated in efforts to achieve near to Net Zero targets for Resources and Carbon footprint. </a:t>
            </a:r>
          </a:p>
          <a:p>
            <a:pPr algn="just"/>
            <a:endParaRPr lang="en-US" sz="1800" dirty="0"/>
          </a:p>
          <a:p>
            <a:pPr marL="285750" indent="-285750" algn="just">
              <a:buFont typeface="Arial" panose="020B0604020202020204" pitchFamily="34" charset="0"/>
              <a:buChar char="•"/>
            </a:pPr>
            <a:r>
              <a:rPr lang="en-US" sz="1800" dirty="0"/>
              <a:t>Future Development Under Progress - Cillages is in process of developing IoT based real time monitoring system that will help large settlements reduce its operational carbon footprint.</a:t>
            </a:r>
          </a:p>
          <a:p>
            <a:pPr marL="354013">
              <a:lnSpc>
                <a:spcPct val="100000"/>
              </a:lnSpc>
            </a:pPr>
            <a:endParaRPr lang="en-US" sz="1600" dirty="0">
              <a:solidFill>
                <a:srgbClr val="0D0D0D"/>
              </a:solidFill>
              <a:latin typeface="Segoe UI" panose="020B0502040204020203" pitchFamily="34" charset="0"/>
            </a:endParaRPr>
          </a:p>
        </p:txBody>
      </p:sp>
      <p:sp>
        <p:nvSpPr>
          <p:cNvPr id="18" name="object 18"/>
          <p:cNvSpPr/>
          <p:nvPr/>
        </p:nvSpPr>
        <p:spPr>
          <a:xfrm>
            <a:off x="5558028" y="152400"/>
            <a:ext cx="2823972" cy="896874"/>
          </a:xfrm>
          <a:prstGeom prst="rect">
            <a:avLst/>
          </a:prstGeom>
          <a:blipFill>
            <a:blip r:embed="rId4" cstate="print"/>
            <a:stretch>
              <a:fillRect/>
            </a:stretch>
          </a:blipFill>
        </p:spPr>
        <p:txBody>
          <a:bodyPr wrap="square" lIns="0" tIns="0" rIns="0" bIns="0" rtlCol="0"/>
          <a:lstStyle/>
          <a:p>
            <a:endParaRPr/>
          </a:p>
        </p:txBody>
      </p:sp>
      <p:sp>
        <p:nvSpPr>
          <p:cNvPr id="19" name="object 19"/>
          <p:cNvSpPr txBox="1"/>
          <p:nvPr/>
        </p:nvSpPr>
        <p:spPr>
          <a:xfrm>
            <a:off x="2163572" y="6398514"/>
            <a:ext cx="670560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DOORS </a:t>
            </a:r>
            <a:r>
              <a:rPr sz="1800" dirty="0">
                <a:solidFill>
                  <a:srgbClr val="FFFFFF"/>
                </a:solidFill>
                <a:latin typeface="Calibri"/>
                <a:cs typeface="Calibri"/>
              </a:rPr>
              <a:t>ARE </a:t>
            </a:r>
            <a:r>
              <a:rPr sz="1800" spc="-5" dirty="0">
                <a:solidFill>
                  <a:srgbClr val="FFFFFF"/>
                </a:solidFill>
                <a:latin typeface="Calibri"/>
                <a:cs typeface="Calibri"/>
              </a:rPr>
              <a:t>MOST PROMINENT BUILDING MONUMENTS </a:t>
            </a:r>
            <a:r>
              <a:rPr sz="1800" dirty="0">
                <a:solidFill>
                  <a:srgbClr val="FFFFFF"/>
                </a:solidFill>
                <a:latin typeface="Calibri"/>
                <a:cs typeface="Calibri"/>
              </a:rPr>
              <a:t>IN </a:t>
            </a:r>
            <a:r>
              <a:rPr sz="1800" spc="-5" dirty="0">
                <a:solidFill>
                  <a:srgbClr val="FFFFFF"/>
                </a:solidFill>
                <a:latin typeface="Calibri"/>
                <a:cs typeface="Calibri"/>
              </a:rPr>
              <a:t>THE</a:t>
            </a:r>
            <a:r>
              <a:rPr sz="1800" spc="-35" dirty="0">
                <a:solidFill>
                  <a:srgbClr val="FFFFFF"/>
                </a:solidFill>
                <a:latin typeface="Calibri"/>
                <a:cs typeface="Calibri"/>
              </a:rPr>
              <a:t> </a:t>
            </a:r>
            <a:r>
              <a:rPr sz="1800" spc="-10" dirty="0">
                <a:solidFill>
                  <a:srgbClr val="FFFFFF"/>
                </a:solidFill>
                <a:latin typeface="Calibri"/>
                <a:cs typeface="Calibri"/>
              </a:rPr>
              <a:t>WORLD</a:t>
            </a:r>
            <a:endParaRPr sz="1800">
              <a:latin typeface="Calibri"/>
              <a:cs typeface="Calibri"/>
            </a:endParaRPr>
          </a:p>
        </p:txBody>
      </p:sp>
    </p:spTree>
    <p:extLst>
      <p:ext uri="{BB962C8B-B14F-4D97-AF65-F5344CB8AC3E}">
        <p14:creationId xmlns:p14="http://schemas.microsoft.com/office/powerpoint/2010/main" val="1258224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79740" y="359488"/>
            <a:ext cx="943610" cy="198755"/>
          </a:xfrm>
          <a:prstGeom prst="rect">
            <a:avLst/>
          </a:prstGeom>
        </p:spPr>
        <p:txBody>
          <a:bodyPr vert="horz" wrap="square" lIns="0" tIns="0" rIns="0" bIns="0" rtlCol="0">
            <a:spAutoFit/>
          </a:bodyPr>
          <a:lstStyle/>
          <a:p>
            <a:pPr>
              <a:lnSpc>
                <a:spcPts val="1545"/>
              </a:lnSpc>
            </a:pPr>
            <a:r>
              <a:rPr sz="1400" b="1" spc="-10" dirty="0">
                <a:solidFill>
                  <a:srgbClr val="FFFFFF"/>
                </a:solidFill>
                <a:latin typeface="Arial"/>
                <a:cs typeface="Arial"/>
              </a:rPr>
              <a:t>Real</a:t>
            </a:r>
            <a:r>
              <a:rPr sz="1400" b="1" spc="-130" dirty="0">
                <a:solidFill>
                  <a:srgbClr val="FFFFFF"/>
                </a:solidFill>
                <a:latin typeface="Arial"/>
                <a:cs typeface="Arial"/>
              </a:rPr>
              <a:t> </a:t>
            </a:r>
            <a:r>
              <a:rPr sz="1400" b="1" spc="-10" dirty="0">
                <a:solidFill>
                  <a:srgbClr val="FFFFFF"/>
                </a:solidFill>
                <a:latin typeface="Arial"/>
                <a:cs typeface="Arial"/>
              </a:rPr>
              <a:t>Estate</a:t>
            </a:r>
            <a:endParaRPr sz="1400">
              <a:latin typeface="Arial"/>
              <a:cs typeface="Arial"/>
            </a:endParaRPr>
          </a:p>
        </p:txBody>
      </p:sp>
      <p:sp>
        <p:nvSpPr>
          <p:cNvPr id="3" name="object 3"/>
          <p:cNvSpPr/>
          <p:nvPr/>
        </p:nvSpPr>
        <p:spPr>
          <a:xfrm>
            <a:off x="0" y="0"/>
            <a:ext cx="2057400" cy="1143000"/>
          </a:xfrm>
          <a:custGeom>
            <a:avLst/>
            <a:gdLst/>
            <a:ahLst/>
            <a:cxnLst/>
            <a:rect l="l" t="t" r="r" b="b"/>
            <a:pathLst>
              <a:path w="2057400" h="1143000">
                <a:moveTo>
                  <a:pt x="2057400" y="0"/>
                </a:moveTo>
                <a:lnTo>
                  <a:pt x="0" y="0"/>
                </a:lnTo>
                <a:lnTo>
                  <a:pt x="0" y="1143000"/>
                </a:lnTo>
                <a:lnTo>
                  <a:pt x="2057400" y="1143000"/>
                </a:lnTo>
                <a:lnTo>
                  <a:pt x="2057400" y="0"/>
                </a:lnTo>
                <a:close/>
              </a:path>
            </a:pathLst>
          </a:custGeom>
          <a:solidFill>
            <a:srgbClr val="F0F0F0"/>
          </a:solidFill>
        </p:spPr>
        <p:txBody>
          <a:bodyPr wrap="square" lIns="0" tIns="0" rIns="0" bIns="0" rtlCol="0"/>
          <a:lstStyle/>
          <a:p>
            <a:endParaRPr/>
          </a:p>
        </p:txBody>
      </p:sp>
      <p:sp>
        <p:nvSpPr>
          <p:cNvPr id="4" name="object 4"/>
          <p:cNvSpPr/>
          <p:nvPr/>
        </p:nvSpPr>
        <p:spPr>
          <a:xfrm>
            <a:off x="7532369" y="6095999"/>
            <a:ext cx="1597914" cy="761999"/>
          </a:xfrm>
          <a:prstGeom prst="rect">
            <a:avLst/>
          </a:prstGeom>
          <a:blipFill>
            <a:blip r:embed="rId2" cstate="print"/>
            <a:stretch>
              <a:fillRect/>
            </a:stretch>
          </a:blipFill>
        </p:spPr>
        <p:txBody>
          <a:bodyPr wrap="square" lIns="0" tIns="0" rIns="0" bIns="0" rtlCol="0"/>
          <a:lstStyle/>
          <a:p>
            <a:endParaRPr/>
          </a:p>
        </p:txBody>
      </p:sp>
      <p:grpSp>
        <p:nvGrpSpPr>
          <p:cNvPr id="5" name="object 5"/>
          <p:cNvGrpSpPr/>
          <p:nvPr/>
        </p:nvGrpSpPr>
        <p:grpSpPr>
          <a:xfrm>
            <a:off x="916885" y="0"/>
            <a:ext cx="8213725" cy="6007100"/>
            <a:chOff x="916885" y="0"/>
            <a:chExt cx="8213725" cy="6007100"/>
          </a:xfrm>
        </p:grpSpPr>
        <p:sp>
          <p:nvSpPr>
            <p:cNvPr id="6" name="object 6"/>
            <p:cNvSpPr/>
            <p:nvPr/>
          </p:nvSpPr>
          <p:spPr>
            <a:xfrm>
              <a:off x="2421636" y="0"/>
              <a:ext cx="6708648" cy="600669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16885" y="0"/>
              <a:ext cx="4613910" cy="5975350"/>
            </a:xfrm>
            <a:custGeom>
              <a:avLst/>
              <a:gdLst/>
              <a:ahLst/>
              <a:cxnLst/>
              <a:rect l="l" t="t" r="r" b="b"/>
              <a:pathLst>
                <a:path w="4613910" h="5975350">
                  <a:moveTo>
                    <a:pt x="2243826" y="0"/>
                  </a:moveTo>
                  <a:lnTo>
                    <a:pt x="0" y="0"/>
                  </a:lnTo>
                  <a:lnTo>
                    <a:pt x="1499035" y="5974842"/>
                  </a:lnTo>
                  <a:lnTo>
                    <a:pt x="4613710" y="5974842"/>
                  </a:lnTo>
                  <a:lnTo>
                    <a:pt x="2243826" y="0"/>
                  </a:lnTo>
                  <a:close/>
                </a:path>
              </a:pathLst>
            </a:custGeom>
            <a:solidFill>
              <a:srgbClr val="F0F0F0"/>
            </a:solidFill>
          </p:spPr>
          <p:txBody>
            <a:bodyPr wrap="square" lIns="0" tIns="0" rIns="0" bIns="0" rtlCol="0"/>
            <a:lstStyle/>
            <a:p>
              <a:endParaRPr/>
            </a:p>
          </p:txBody>
        </p:sp>
      </p:grpSp>
      <p:grpSp>
        <p:nvGrpSpPr>
          <p:cNvPr id="8" name="object 8"/>
          <p:cNvGrpSpPr/>
          <p:nvPr/>
        </p:nvGrpSpPr>
        <p:grpSpPr>
          <a:xfrm>
            <a:off x="6629400" y="6090665"/>
            <a:ext cx="2501265" cy="764540"/>
            <a:chOff x="6629400" y="6090665"/>
            <a:chExt cx="2501265" cy="764540"/>
          </a:xfrm>
        </p:grpSpPr>
        <p:sp>
          <p:nvSpPr>
            <p:cNvPr id="9" name="object 9"/>
            <p:cNvSpPr/>
            <p:nvPr/>
          </p:nvSpPr>
          <p:spPr>
            <a:xfrm>
              <a:off x="7086600" y="6090670"/>
              <a:ext cx="2043684" cy="76442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6629400" y="6090665"/>
              <a:ext cx="1405255" cy="760730"/>
            </a:xfrm>
            <a:custGeom>
              <a:avLst/>
              <a:gdLst/>
              <a:ahLst/>
              <a:cxnLst/>
              <a:rect l="l" t="t" r="r" b="b"/>
              <a:pathLst>
                <a:path w="1405254" h="760729">
                  <a:moveTo>
                    <a:pt x="681481" y="0"/>
                  </a:moveTo>
                  <a:lnTo>
                    <a:pt x="0" y="1155"/>
                  </a:lnTo>
                  <a:lnTo>
                    <a:pt x="457073" y="760475"/>
                  </a:lnTo>
                  <a:lnTo>
                    <a:pt x="1405127" y="760475"/>
                  </a:lnTo>
                  <a:lnTo>
                    <a:pt x="681481" y="0"/>
                  </a:lnTo>
                  <a:close/>
                </a:path>
              </a:pathLst>
            </a:custGeom>
            <a:solidFill>
              <a:srgbClr val="F0F0F0"/>
            </a:solidFill>
          </p:spPr>
          <p:txBody>
            <a:bodyPr wrap="square" lIns="0" tIns="0" rIns="0" bIns="0" rtlCol="0"/>
            <a:lstStyle/>
            <a:p>
              <a:endParaRPr/>
            </a:p>
          </p:txBody>
        </p:sp>
      </p:grpSp>
      <p:sp>
        <p:nvSpPr>
          <p:cNvPr id="11" name="object 11"/>
          <p:cNvSpPr txBox="1"/>
          <p:nvPr/>
        </p:nvSpPr>
        <p:spPr>
          <a:xfrm>
            <a:off x="304800" y="4243774"/>
            <a:ext cx="5396865" cy="1512978"/>
          </a:xfrm>
          <a:prstGeom prst="rect">
            <a:avLst/>
          </a:prstGeom>
        </p:spPr>
        <p:txBody>
          <a:bodyPr vert="horz" wrap="square" lIns="0" tIns="635" rIns="0" bIns="0" rtlCol="0">
            <a:spAutoFit/>
          </a:bodyPr>
          <a:lstStyle/>
          <a:p>
            <a:pPr marL="12700" marR="3041650">
              <a:lnSpc>
                <a:spcPct val="102899"/>
              </a:lnSpc>
              <a:spcBef>
                <a:spcPts val="5"/>
              </a:spcBef>
            </a:pPr>
            <a:r>
              <a:rPr sz="2400" dirty="0">
                <a:solidFill>
                  <a:srgbClr val="363636"/>
                </a:solidFill>
                <a:latin typeface="Arial"/>
                <a:cs typeface="Arial"/>
              </a:rPr>
              <a:t>Cillages Infra</a:t>
            </a:r>
            <a:r>
              <a:rPr lang="en-US" sz="2400" dirty="0">
                <a:solidFill>
                  <a:srgbClr val="363636"/>
                </a:solidFill>
                <a:latin typeface="Arial"/>
                <a:cs typeface="Arial"/>
              </a:rPr>
              <a:t> </a:t>
            </a:r>
            <a:r>
              <a:rPr sz="2400" dirty="0">
                <a:solidFill>
                  <a:srgbClr val="363636"/>
                </a:solidFill>
                <a:latin typeface="Arial"/>
                <a:cs typeface="Arial"/>
              </a:rPr>
              <a:t>to win from</a:t>
            </a:r>
            <a:r>
              <a:rPr sz="2400" spc="-85" dirty="0">
                <a:solidFill>
                  <a:srgbClr val="363636"/>
                </a:solidFill>
                <a:latin typeface="Arial"/>
                <a:cs typeface="Arial"/>
              </a:rPr>
              <a:t> </a:t>
            </a:r>
            <a:r>
              <a:rPr sz="2400" dirty="0">
                <a:solidFill>
                  <a:srgbClr val="363636"/>
                </a:solidFill>
                <a:latin typeface="Arial"/>
                <a:cs typeface="Arial"/>
              </a:rPr>
              <a:t>the</a:t>
            </a:r>
            <a:endParaRPr sz="2400" dirty="0">
              <a:latin typeface="Arial"/>
              <a:cs typeface="Arial"/>
            </a:endParaRPr>
          </a:p>
          <a:p>
            <a:pPr marL="12700" marR="5080">
              <a:lnSpc>
                <a:spcPct val="100000"/>
              </a:lnSpc>
              <a:spcBef>
                <a:spcPts val="100"/>
              </a:spcBef>
            </a:pPr>
            <a:r>
              <a:rPr sz="2400" dirty="0">
                <a:solidFill>
                  <a:srgbClr val="363636"/>
                </a:solidFill>
                <a:latin typeface="Arial"/>
                <a:cs typeface="Arial"/>
              </a:rPr>
              <a:t>Confluence of </a:t>
            </a:r>
            <a:r>
              <a:rPr sz="2400" spc="-50" dirty="0">
                <a:solidFill>
                  <a:srgbClr val="363636"/>
                </a:solidFill>
                <a:latin typeface="Arial"/>
                <a:cs typeface="Arial"/>
              </a:rPr>
              <a:t>Technology,</a:t>
            </a:r>
            <a:r>
              <a:rPr sz="2400" spc="-75" dirty="0">
                <a:solidFill>
                  <a:srgbClr val="363636"/>
                </a:solidFill>
                <a:latin typeface="Arial"/>
                <a:cs typeface="Arial"/>
              </a:rPr>
              <a:t> </a:t>
            </a:r>
            <a:r>
              <a:rPr sz="2400" dirty="0">
                <a:solidFill>
                  <a:srgbClr val="363636"/>
                </a:solidFill>
                <a:latin typeface="Arial"/>
                <a:cs typeface="Arial"/>
              </a:rPr>
              <a:t>Project  Management and,</a:t>
            </a:r>
            <a:r>
              <a:rPr sz="2400" spc="-10" dirty="0">
                <a:solidFill>
                  <a:srgbClr val="363636"/>
                </a:solidFill>
                <a:latin typeface="Arial"/>
                <a:cs typeface="Arial"/>
              </a:rPr>
              <a:t> </a:t>
            </a:r>
            <a:r>
              <a:rPr sz="2400" dirty="0">
                <a:solidFill>
                  <a:srgbClr val="363636"/>
                </a:solidFill>
                <a:latin typeface="Arial"/>
                <a:cs typeface="Arial"/>
              </a:rPr>
              <a:t>Commitment</a:t>
            </a:r>
            <a:endParaRPr sz="2400" dirty="0">
              <a:latin typeface="Arial"/>
              <a:cs typeface="Arial"/>
            </a:endParaRPr>
          </a:p>
        </p:txBody>
      </p:sp>
      <p:sp>
        <p:nvSpPr>
          <p:cNvPr id="12" name="object 12"/>
          <p:cNvSpPr/>
          <p:nvPr/>
        </p:nvSpPr>
        <p:spPr>
          <a:xfrm>
            <a:off x="6216396" y="149352"/>
            <a:ext cx="2823972" cy="896874"/>
          </a:xfrm>
          <a:prstGeom prst="rect">
            <a:avLst/>
          </a:prstGeom>
          <a:blipFill>
            <a:blip r:embed="rId5" cstate="print"/>
            <a:stretch>
              <a:fillRect/>
            </a:stretch>
          </a:blipFill>
        </p:spPr>
        <p:txBody>
          <a:bodyPr wrap="square" lIns="0" tIns="0" rIns="0" bIns="0" rtlCol="0"/>
          <a:lstStyle/>
          <a:p>
            <a:endParaRPr/>
          </a:p>
        </p:txBody>
      </p:sp>
      <p:sp>
        <p:nvSpPr>
          <p:cNvPr id="13" name="object 13"/>
          <p:cNvSpPr txBox="1">
            <a:spLocks noGrp="1"/>
          </p:cNvSpPr>
          <p:nvPr>
            <p:ph type="title"/>
          </p:nvPr>
        </p:nvSpPr>
        <p:spPr>
          <a:xfrm>
            <a:off x="369061" y="2863341"/>
            <a:ext cx="3528060" cy="574040"/>
          </a:xfrm>
          <a:prstGeom prst="rect">
            <a:avLst/>
          </a:prstGeom>
        </p:spPr>
        <p:txBody>
          <a:bodyPr vert="horz" wrap="square" lIns="0" tIns="12700" rIns="0" bIns="0" rtlCol="0">
            <a:spAutoFit/>
          </a:bodyPr>
          <a:lstStyle/>
          <a:p>
            <a:pPr marL="12700">
              <a:lnSpc>
                <a:spcPct val="100000"/>
              </a:lnSpc>
              <a:spcBef>
                <a:spcPts val="100"/>
              </a:spcBef>
            </a:pPr>
            <a:r>
              <a:rPr sz="3600" b="0" spc="-10" dirty="0">
                <a:solidFill>
                  <a:srgbClr val="000000"/>
                </a:solidFill>
                <a:latin typeface="Calibri"/>
                <a:cs typeface="Calibri"/>
              </a:rPr>
              <a:t>Cillages </a:t>
            </a:r>
            <a:r>
              <a:rPr sz="3600" b="1" dirty="0">
                <a:solidFill>
                  <a:srgbClr val="000000"/>
                </a:solidFill>
                <a:latin typeface="Calibri"/>
                <a:cs typeface="Calibri"/>
              </a:rPr>
              <a:t>&amp;</a:t>
            </a:r>
            <a:r>
              <a:rPr sz="3600" b="0" spc="-75" dirty="0">
                <a:solidFill>
                  <a:srgbClr val="000000"/>
                </a:solidFill>
                <a:latin typeface="Calibri"/>
                <a:cs typeface="Calibri"/>
              </a:rPr>
              <a:t> </a:t>
            </a:r>
            <a:r>
              <a:rPr sz="3600" b="1" dirty="0">
                <a:solidFill>
                  <a:srgbClr val="000000"/>
                </a:solidFill>
                <a:latin typeface="Calibri"/>
                <a:cs typeface="Calibri"/>
              </a:rPr>
              <a:t>Services</a:t>
            </a:r>
            <a:endParaRPr sz="36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33231" y="6425438"/>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6</a:t>
            </a:r>
            <a:endParaRPr sz="1200">
              <a:latin typeface="Calibri"/>
              <a:cs typeface="Calibri"/>
            </a:endParaRPr>
          </a:p>
        </p:txBody>
      </p:sp>
      <p:sp>
        <p:nvSpPr>
          <p:cNvPr id="9" name="object 9"/>
          <p:cNvSpPr txBox="1"/>
          <p:nvPr/>
        </p:nvSpPr>
        <p:spPr>
          <a:xfrm>
            <a:off x="990600" y="1867284"/>
            <a:ext cx="7596632" cy="3491661"/>
          </a:xfrm>
          <a:prstGeom prst="rect">
            <a:avLst/>
          </a:prstGeom>
        </p:spPr>
        <p:txBody>
          <a:bodyPr vert="horz" wrap="square" lIns="0" tIns="12700" rIns="0" bIns="0" rtlCol="0">
            <a:spAutoFit/>
          </a:bodyPr>
          <a:lstStyle/>
          <a:p>
            <a:pPr marL="12700" marR="156845">
              <a:lnSpc>
                <a:spcPct val="135500"/>
              </a:lnSpc>
              <a:spcBef>
                <a:spcPts val="100"/>
              </a:spcBef>
            </a:pPr>
            <a:r>
              <a:rPr sz="2400" b="1" spc="-45" dirty="0">
                <a:solidFill>
                  <a:schemeClr val="accent3">
                    <a:lumMod val="50000"/>
                  </a:schemeClr>
                </a:solidFill>
                <a:latin typeface="Calibri"/>
                <a:cs typeface="Calibri"/>
              </a:rPr>
              <a:t>We </a:t>
            </a:r>
            <a:r>
              <a:rPr sz="2400" b="1" spc="-10" dirty="0">
                <a:solidFill>
                  <a:schemeClr val="accent3">
                    <a:lumMod val="50000"/>
                  </a:schemeClr>
                </a:solidFill>
                <a:latin typeface="Calibri"/>
                <a:cs typeface="Calibri"/>
              </a:rPr>
              <a:t>Manage Execution </a:t>
            </a:r>
            <a:r>
              <a:rPr sz="2400" b="1" spc="-5" dirty="0">
                <a:solidFill>
                  <a:schemeClr val="accent3">
                    <a:lumMod val="50000"/>
                  </a:schemeClr>
                </a:solidFill>
                <a:latin typeface="Calibri"/>
                <a:cs typeface="Calibri"/>
              </a:rPr>
              <a:t>and </a:t>
            </a:r>
            <a:r>
              <a:rPr sz="2400" b="1" dirty="0">
                <a:solidFill>
                  <a:schemeClr val="accent3">
                    <a:lumMod val="50000"/>
                  </a:schemeClr>
                </a:solidFill>
                <a:latin typeface="Calibri"/>
                <a:cs typeface="Calibri"/>
              </a:rPr>
              <a:t>Advisory </a:t>
            </a:r>
            <a:r>
              <a:rPr sz="2400" b="1" spc="-5" dirty="0">
                <a:solidFill>
                  <a:schemeClr val="accent3">
                    <a:lumMod val="50000"/>
                  </a:schemeClr>
                </a:solidFill>
                <a:latin typeface="Calibri"/>
                <a:cs typeface="Calibri"/>
              </a:rPr>
              <a:t>Consultancy </a:t>
            </a:r>
            <a:r>
              <a:rPr sz="2400" b="1" spc="-10" dirty="0">
                <a:solidFill>
                  <a:schemeClr val="accent3">
                    <a:lumMod val="50000"/>
                  </a:schemeClr>
                </a:solidFill>
                <a:latin typeface="Calibri"/>
                <a:cs typeface="Calibri"/>
              </a:rPr>
              <a:t>for </a:t>
            </a:r>
            <a:r>
              <a:rPr lang="en-IN" sz="2400" b="1" dirty="0">
                <a:solidFill>
                  <a:schemeClr val="accent3">
                    <a:lumMod val="50000"/>
                  </a:schemeClr>
                </a:solidFill>
                <a:latin typeface="Calibri"/>
                <a:cs typeface="Calibri"/>
              </a:rPr>
              <a:t>–</a:t>
            </a:r>
          </a:p>
          <a:p>
            <a:pPr marL="355600" marR="156845" indent="-342900">
              <a:lnSpc>
                <a:spcPct val="135500"/>
              </a:lnSpc>
              <a:spcBef>
                <a:spcPts val="100"/>
              </a:spcBef>
              <a:buFont typeface="Arial" panose="020B0604020202020204" pitchFamily="34" charset="0"/>
              <a:buChar char="•"/>
            </a:pPr>
            <a:r>
              <a:rPr sz="2400" b="1" spc="-10" dirty="0">
                <a:latin typeface="Calibri"/>
                <a:cs typeface="Calibri"/>
              </a:rPr>
              <a:t>Development </a:t>
            </a:r>
            <a:r>
              <a:rPr sz="2400" b="1" dirty="0">
                <a:latin typeface="Calibri"/>
                <a:cs typeface="Calibri"/>
              </a:rPr>
              <a:t>of </a:t>
            </a:r>
            <a:r>
              <a:rPr sz="2400" b="1" spc="-5" dirty="0">
                <a:latin typeface="Calibri"/>
                <a:cs typeface="Calibri"/>
              </a:rPr>
              <a:t>Properties </a:t>
            </a:r>
            <a:r>
              <a:rPr sz="2400" b="1" dirty="0">
                <a:latin typeface="Calibri"/>
                <a:cs typeface="Calibri"/>
              </a:rPr>
              <a:t>– Self</a:t>
            </a:r>
            <a:r>
              <a:rPr sz="2400" b="1" spc="-60" dirty="0">
                <a:latin typeface="Calibri"/>
                <a:cs typeface="Calibri"/>
              </a:rPr>
              <a:t> </a:t>
            </a:r>
            <a:r>
              <a:rPr sz="2400" b="1" spc="-10" dirty="0" err="1">
                <a:latin typeface="Calibri"/>
                <a:cs typeface="Calibri"/>
              </a:rPr>
              <a:t>redevelopmen</a:t>
            </a:r>
            <a:endParaRPr lang="en-US" sz="2400" b="1" spc="-10" dirty="0">
              <a:latin typeface="Calibri"/>
              <a:cs typeface="Calibri"/>
            </a:endParaRPr>
          </a:p>
          <a:p>
            <a:pPr marL="355600" marR="156845" indent="-342900">
              <a:lnSpc>
                <a:spcPct val="135500"/>
              </a:lnSpc>
              <a:spcBef>
                <a:spcPts val="100"/>
              </a:spcBef>
              <a:buFont typeface="Arial" panose="020B0604020202020204" pitchFamily="34" charset="0"/>
              <a:buChar char="•"/>
            </a:pPr>
            <a:r>
              <a:rPr sz="2400" b="1" spc="-5" dirty="0">
                <a:latin typeface="Calibri"/>
                <a:cs typeface="Calibri"/>
              </a:rPr>
              <a:t>Project </a:t>
            </a:r>
            <a:r>
              <a:rPr sz="2400" b="1" spc="-10" dirty="0">
                <a:latin typeface="Calibri"/>
                <a:cs typeface="Calibri"/>
              </a:rPr>
              <a:t>Management  </a:t>
            </a:r>
            <a:r>
              <a:rPr lang="en-US" sz="2400" b="1" spc="-10" dirty="0">
                <a:latin typeface="Calibri"/>
                <a:cs typeface="Calibri"/>
              </a:rPr>
              <a:t> </a:t>
            </a:r>
          </a:p>
          <a:p>
            <a:pPr marL="355600" marR="156845" indent="-342900">
              <a:lnSpc>
                <a:spcPct val="135500"/>
              </a:lnSpc>
              <a:spcBef>
                <a:spcPts val="100"/>
              </a:spcBef>
              <a:buFont typeface="Arial" panose="020B0604020202020204" pitchFamily="34" charset="0"/>
              <a:buChar char="•"/>
            </a:pPr>
            <a:r>
              <a:rPr sz="2400" b="1" spc="-5" dirty="0">
                <a:latin typeface="Calibri"/>
                <a:cs typeface="Calibri"/>
              </a:rPr>
              <a:t>Construction</a:t>
            </a:r>
            <a:r>
              <a:rPr sz="2400" b="1" spc="-10" dirty="0">
                <a:latin typeface="Calibri"/>
                <a:cs typeface="Calibri"/>
              </a:rPr>
              <a:t> </a:t>
            </a:r>
            <a:r>
              <a:rPr lang="en-US" sz="2400" b="1" spc="-10" dirty="0">
                <a:latin typeface="Calibri"/>
                <a:cs typeface="Calibri"/>
              </a:rPr>
              <a:t>Management</a:t>
            </a:r>
          </a:p>
          <a:p>
            <a:pPr marL="355600" marR="156845" indent="-342900">
              <a:lnSpc>
                <a:spcPct val="135500"/>
              </a:lnSpc>
              <a:spcBef>
                <a:spcPts val="100"/>
              </a:spcBef>
              <a:buFont typeface="Arial" panose="020B0604020202020204" pitchFamily="34" charset="0"/>
              <a:buChar char="•"/>
            </a:pPr>
            <a:r>
              <a:rPr sz="2400" b="1" dirty="0">
                <a:latin typeface="Calibri"/>
                <a:cs typeface="Calibri"/>
              </a:rPr>
              <a:t>EPC</a:t>
            </a:r>
            <a:r>
              <a:rPr lang="en-US" sz="2400" b="1" dirty="0">
                <a:latin typeface="Calibri"/>
                <a:cs typeface="Calibri"/>
              </a:rPr>
              <a:t> </a:t>
            </a:r>
            <a:r>
              <a:rPr lang="en-US" sz="2400" b="1" spc="-15" dirty="0">
                <a:latin typeface="Calibri"/>
                <a:cs typeface="Calibri"/>
              </a:rPr>
              <a:t>Management</a:t>
            </a:r>
            <a:r>
              <a:rPr lang="en-US" sz="2400" b="1" dirty="0">
                <a:latin typeface="Calibri"/>
                <a:cs typeface="Calibri"/>
              </a:rPr>
              <a:t> </a:t>
            </a:r>
          </a:p>
          <a:p>
            <a:pPr marL="355600" marR="156845" indent="-342900">
              <a:lnSpc>
                <a:spcPct val="135500"/>
              </a:lnSpc>
              <a:spcBef>
                <a:spcPts val="100"/>
              </a:spcBef>
              <a:buFont typeface="Arial" panose="020B0604020202020204" pitchFamily="34" charset="0"/>
              <a:buChar char="•"/>
            </a:pPr>
            <a:r>
              <a:rPr lang="en-US" sz="2400" b="1" spc="-15" dirty="0">
                <a:latin typeface="Calibri"/>
                <a:cs typeface="Calibri"/>
              </a:rPr>
              <a:t>Cost Management and other Allied Services</a:t>
            </a:r>
            <a:endParaRPr lang="en-IN" sz="2400" b="1" spc="-5" dirty="0">
              <a:latin typeface="Calibri"/>
              <a:cs typeface="Calibri"/>
            </a:endParaRPr>
          </a:p>
          <a:p>
            <a:pPr marL="755650" marR="1771014" defTabSz="1239838">
              <a:lnSpc>
                <a:spcPct val="120000"/>
              </a:lnSpc>
            </a:pPr>
            <a:endParaRPr sz="2400" dirty="0">
              <a:latin typeface="Calibri"/>
              <a:cs typeface="Calibri"/>
            </a:endParaRPr>
          </a:p>
        </p:txBody>
      </p:sp>
      <p:grpSp>
        <p:nvGrpSpPr>
          <p:cNvPr id="10" name="object 10"/>
          <p:cNvGrpSpPr/>
          <p:nvPr/>
        </p:nvGrpSpPr>
        <p:grpSpPr>
          <a:xfrm>
            <a:off x="0" y="0"/>
            <a:ext cx="9144000" cy="1066800"/>
            <a:chOff x="0" y="0"/>
            <a:chExt cx="9144000" cy="1066800"/>
          </a:xfrm>
        </p:grpSpPr>
        <p:sp>
          <p:nvSpPr>
            <p:cNvPr id="11" name="object 11"/>
            <p:cNvSpPr/>
            <p:nvPr/>
          </p:nvSpPr>
          <p:spPr>
            <a:xfrm>
              <a:off x="76200" y="0"/>
              <a:ext cx="684530" cy="731520"/>
            </a:xfrm>
            <a:custGeom>
              <a:avLst/>
              <a:gdLst/>
              <a:ahLst/>
              <a:cxnLst/>
              <a:rect l="l" t="t" r="r" b="b"/>
              <a:pathLst>
                <a:path w="684530" h="731520">
                  <a:moveTo>
                    <a:pt x="230771" y="0"/>
                  </a:moveTo>
                  <a:lnTo>
                    <a:pt x="0" y="0"/>
                  </a:lnTo>
                  <a:lnTo>
                    <a:pt x="0" y="731520"/>
                  </a:lnTo>
                  <a:lnTo>
                    <a:pt x="684009" y="731520"/>
                  </a:lnTo>
                  <a:lnTo>
                    <a:pt x="230771" y="0"/>
                  </a:lnTo>
                  <a:close/>
                </a:path>
              </a:pathLst>
            </a:custGeom>
            <a:solidFill>
              <a:srgbClr val="F8B44A"/>
            </a:solidFill>
          </p:spPr>
          <p:txBody>
            <a:bodyPr wrap="square" lIns="0" tIns="0" rIns="0" bIns="0" rtlCol="0"/>
            <a:lstStyle/>
            <a:p>
              <a:endParaRPr/>
            </a:p>
          </p:txBody>
        </p:sp>
        <p:sp>
          <p:nvSpPr>
            <p:cNvPr id="12" name="object 12"/>
            <p:cNvSpPr/>
            <p:nvPr/>
          </p:nvSpPr>
          <p:spPr>
            <a:xfrm>
              <a:off x="0" y="0"/>
              <a:ext cx="9144000" cy="1066800"/>
            </a:xfrm>
            <a:custGeom>
              <a:avLst/>
              <a:gdLst/>
              <a:ahLst/>
              <a:cxnLst/>
              <a:rect l="l" t="t" r="r" b="b"/>
              <a:pathLst>
                <a:path w="9144000" h="1066800">
                  <a:moveTo>
                    <a:pt x="681228" y="731520"/>
                  </a:moveTo>
                  <a:lnTo>
                    <a:pt x="228828" y="0"/>
                  </a:lnTo>
                  <a:lnTo>
                    <a:pt x="0" y="0"/>
                  </a:lnTo>
                  <a:lnTo>
                    <a:pt x="0" y="731520"/>
                  </a:lnTo>
                  <a:lnTo>
                    <a:pt x="681228" y="731520"/>
                  </a:lnTo>
                  <a:close/>
                </a:path>
                <a:path w="9144000" h="1066800">
                  <a:moveTo>
                    <a:pt x="9144000" y="152400"/>
                  </a:moveTo>
                  <a:lnTo>
                    <a:pt x="533400" y="152400"/>
                  </a:lnTo>
                  <a:lnTo>
                    <a:pt x="1099693" y="1066800"/>
                  </a:lnTo>
                  <a:lnTo>
                    <a:pt x="9144000" y="1066800"/>
                  </a:lnTo>
                  <a:lnTo>
                    <a:pt x="9144000" y="152400"/>
                  </a:lnTo>
                  <a:close/>
                </a:path>
              </a:pathLst>
            </a:custGeom>
            <a:solidFill>
              <a:srgbClr val="363636"/>
            </a:solidFill>
          </p:spPr>
          <p:txBody>
            <a:bodyPr wrap="square" lIns="0" tIns="0" rIns="0" bIns="0" rtlCol="0"/>
            <a:lstStyle/>
            <a:p>
              <a:endParaRPr/>
            </a:p>
          </p:txBody>
        </p:sp>
        <p:sp>
          <p:nvSpPr>
            <p:cNvPr id="13" name="object 13"/>
            <p:cNvSpPr/>
            <p:nvPr/>
          </p:nvSpPr>
          <p:spPr>
            <a:xfrm>
              <a:off x="7239000" y="152400"/>
              <a:ext cx="1905000" cy="914400"/>
            </a:xfrm>
            <a:custGeom>
              <a:avLst/>
              <a:gdLst/>
              <a:ahLst/>
              <a:cxnLst/>
              <a:rect l="l" t="t" r="r" b="b"/>
              <a:pathLst>
                <a:path w="1905000" h="914400">
                  <a:moveTo>
                    <a:pt x="1905000" y="0"/>
                  </a:moveTo>
                  <a:lnTo>
                    <a:pt x="0" y="0"/>
                  </a:lnTo>
                  <a:lnTo>
                    <a:pt x="566293" y="914400"/>
                  </a:lnTo>
                  <a:lnTo>
                    <a:pt x="1905000" y="914400"/>
                  </a:lnTo>
                  <a:lnTo>
                    <a:pt x="1905000" y="0"/>
                  </a:lnTo>
                  <a:close/>
                </a:path>
              </a:pathLst>
            </a:custGeom>
            <a:solidFill>
              <a:srgbClr val="F0F0F0"/>
            </a:solidFill>
          </p:spPr>
          <p:txBody>
            <a:bodyPr wrap="square" lIns="0" tIns="0" rIns="0" bIns="0" rtlCol="0"/>
            <a:lstStyle/>
            <a:p>
              <a:endParaRPr/>
            </a:p>
          </p:txBody>
        </p:sp>
        <p:sp>
          <p:nvSpPr>
            <p:cNvPr id="14" name="object 14"/>
            <p:cNvSpPr/>
            <p:nvPr/>
          </p:nvSpPr>
          <p:spPr>
            <a:xfrm>
              <a:off x="7836407" y="252984"/>
              <a:ext cx="1165859" cy="713232"/>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6237732" y="147828"/>
              <a:ext cx="2906395" cy="866140"/>
            </a:xfrm>
            <a:custGeom>
              <a:avLst/>
              <a:gdLst/>
              <a:ahLst/>
              <a:cxnLst/>
              <a:rect l="l" t="t" r="r" b="b"/>
              <a:pathLst>
                <a:path w="2906395" h="866140">
                  <a:moveTo>
                    <a:pt x="0" y="0"/>
                  </a:moveTo>
                  <a:lnTo>
                    <a:pt x="580770" y="865632"/>
                  </a:lnTo>
                  <a:lnTo>
                    <a:pt x="2906267" y="812696"/>
                  </a:lnTo>
                  <a:lnTo>
                    <a:pt x="2906267" y="38005"/>
                  </a:lnTo>
                  <a:lnTo>
                    <a:pt x="0" y="0"/>
                  </a:lnTo>
                  <a:close/>
                </a:path>
              </a:pathLst>
            </a:custGeom>
            <a:solidFill>
              <a:srgbClr val="585858"/>
            </a:solidFill>
          </p:spPr>
          <p:txBody>
            <a:bodyPr wrap="square" lIns="0" tIns="0" rIns="0" bIns="0" rtlCol="0"/>
            <a:lstStyle/>
            <a:p>
              <a:endParaRPr/>
            </a:p>
          </p:txBody>
        </p:sp>
        <p:sp>
          <p:nvSpPr>
            <p:cNvPr id="16" name="object 16"/>
            <p:cNvSpPr/>
            <p:nvPr/>
          </p:nvSpPr>
          <p:spPr>
            <a:xfrm>
              <a:off x="8337042" y="186689"/>
              <a:ext cx="806957" cy="843533"/>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5558028" y="152400"/>
              <a:ext cx="2823972" cy="914400"/>
            </a:xfrm>
            <a:prstGeom prst="rect">
              <a:avLst/>
            </a:prstGeom>
            <a:blipFill>
              <a:blip r:embed="rId4" cstate="print"/>
              <a:stretch>
                <a:fillRect/>
              </a:stretch>
            </a:blipFill>
          </p:spPr>
          <p:txBody>
            <a:bodyPr wrap="square" lIns="0" tIns="0" rIns="0" bIns="0" rtlCol="0"/>
            <a:lstStyle/>
            <a:p>
              <a:endParaRPr/>
            </a:p>
          </p:txBody>
        </p:sp>
      </p:grpSp>
      <p:sp>
        <p:nvSpPr>
          <p:cNvPr id="18" name="object 18"/>
          <p:cNvSpPr txBox="1">
            <a:spLocks noGrp="1"/>
          </p:cNvSpPr>
          <p:nvPr>
            <p:ph type="title"/>
          </p:nvPr>
        </p:nvSpPr>
        <p:spPr>
          <a:xfrm>
            <a:off x="1907794" y="308864"/>
            <a:ext cx="2434590" cy="574040"/>
          </a:xfrm>
          <a:prstGeom prst="rect">
            <a:avLst/>
          </a:prstGeom>
        </p:spPr>
        <p:txBody>
          <a:bodyPr vert="horz" wrap="square" lIns="0" tIns="12700" rIns="0" bIns="0" rtlCol="0">
            <a:spAutoFit/>
          </a:bodyPr>
          <a:lstStyle/>
          <a:p>
            <a:pPr marL="12700">
              <a:lnSpc>
                <a:spcPct val="100000"/>
              </a:lnSpc>
              <a:spcBef>
                <a:spcPts val="100"/>
              </a:spcBef>
            </a:pPr>
            <a:r>
              <a:rPr sz="3600" b="1" spc="-15" dirty="0">
                <a:solidFill>
                  <a:srgbClr val="FFC000"/>
                </a:solidFill>
                <a:latin typeface="Calibri"/>
                <a:cs typeface="Calibri"/>
              </a:rPr>
              <a:t>What </a:t>
            </a:r>
            <a:r>
              <a:rPr sz="3600" b="1" spc="-60" dirty="0">
                <a:solidFill>
                  <a:srgbClr val="FFC000"/>
                </a:solidFill>
                <a:latin typeface="Calibri"/>
                <a:cs typeface="Calibri"/>
              </a:rPr>
              <a:t>We</a:t>
            </a:r>
            <a:r>
              <a:rPr sz="3600" b="1" spc="-75" dirty="0">
                <a:solidFill>
                  <a:srgbClr val="FFC000"/>
                </a:solidFill>
                <a:latin typeface="Calibri"/>
                <a:cs typeface="Calibri"/>
              </a:rPr>
              <a:t> </a:t>
            </a:r>
            <a:r>
              <a:rPr sz="3600" b="1" spc="-5" dirty="0">
                <a:solidFill>
                  <a:srgbClr val="FFC000"/>
                </a:solidFill>
                <a:latin typeface="Calibri"/>
                <a:cs typeface="Calibri"/>
              </a:rPr>
              <a:t>Do</a:t>
            </a:r>
            <a:endParaRPr sz="3600" dirty="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33231" y="6425438"/>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6</a:t>
            </a:r>
            <a:endParaRPr sz="1200">
              <a:latin typeface="Calibri"/>
              <a:cs typeface="Calibri"/>
            </a:endParaRPr>
          </a:p>
        </p:txBody>
      </p:sp>
      <p:sp>
        <p:nvSpPr>
          <p:cNvPr id="9" name="object 9"/>
          <p:cNvSpPr txBox="1"/>
          <p:nvPr/>
        </p:nvSpPr>
        <p:spPr>
          <a:xfrm>
            <a:off x="988187" y="1598574"/>
            <a:ext cx="7596632" cy="4954626"/>
          </a:xfrm>
          <a:prstGeom prst="rect">
            <a:avLst/>
          </a:prstGeom>
        </p:spPr>
        <p:txBody>
          <a:bodyPr vert="horz" wrap="square" lIns="0" tIns="12700" rIns="0" bIns="0" rtlCol="0">
            <a:spAutoFit/>
          </a:bodyPr>
          <a:lstStyle/>
          <a:p>
            <a:pPr algn="ctr">
              <a:lnSpc>
                <a:spcPts val="2250"/>
              </a:lnSpc>
              <a:spcAft>
                <a:spcPts val="1125"/>
              </a:spcAft>
            </a:pPr>
            <a:r>
              <a:rPr lang="en-IN" sz="1800" i="1" kern="0" dirty="0">
                <a:solidFill>
                  <a:srgbClr val="013473"/>
                </a:solidFill>
                <a:effectLst/>
                <a:latin typeface="Open Sans" panose="020B0606030504020204" pitchFamily="34" charset="0"/>
                <a:ea typeface="Times New Roman" panose="02020603050405020304" pitchFamily="18" charset="0"/>
                <a:cs typeface="Times New Roman" panose="02020603050405020304" pitchFamily="18" charset="0"/>
              </a:rPr>
              <a:t>Acting on your behalf, for your interests!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1125"/>
              </a:spcBef>
              <a:spcAft>
                <a:spcPts val="1125"/>
              </a:spcAft>
              <a:buFont typeface="Arial" panose="020B0604020202020204" pitchFamily="34" charset="0"/>
              <a:buChar char="•"/>
            </a:pPr>
            <a:r>
              <a:rPr lang="en-IN" sz="1800" kern="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Cillages we act as Client Representatives at every stage of the project.</a:t>
            </a:r>
          </a:p>
          <a:p>
            <a:pPr marL="285750" indent="-285750">
              <a:lnSpc>
                <a:spcPct val="107000"/>
              </a:lnSpc>
              <a:spcBef>
                <a:spcPts val="1125"/>
              </a:spcBef>
              <a:spcAft>
                <a:spcPts val="1125"/>
              </a:spcAft>
              <a:buFont typeface="Arial" panose="020B0604020202020204" pitchFamily="34" charset="0"/>
              <a:buChar char="•"/>
            </a:pPr>
            <a:r>
              <a:rPr lang="en-IN" sz="1800" kern="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We don’t just act as Managers, but we take the complete ownership of the projects we undertake and act as liaison of our customers to ensure that all their needs and interests are met, right from the discovery phase to the contract closure phase.</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1125"/>
              </a:spcBef>
              <a:spcAft>
                <a:spcPts val="1125"/>
              </a:spcAft>
              <a:buFont typeface="Arial" panose="020B0604020202020204" pitchFamily="34" charset="0"/>
              <a:buChar char="•"/>
            </a:pPr>
            <a:r>
              <a:rPr lang="en-IN" sz="1800" kern="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Keeping up with the industry’s need of the hour, we understand how important it is to work in synergy with clients and stakeholders </a:t>
            </a:r>
          </a:p>
          <a:p>
            <a:pPr marL="285750" indent="-285750">
              <a:lnSpc>
                <a:spcPct val="107000"/>
              </a:lnSpc>
              <a:spcBef>
                <a:spcPts val="1125"/>
              </a:spcBef>
              <a:spcAft>
                <a:spcPts val="1125"/>
              </a:spcAft>
              <a:buFont typeface="Arial" panose="020B0604020202020204" pitchFamily="34" charset="0"/>
              <a:buChar char="•"/>
            </a:pPr>
            <a:r>
              <a:rPr lang="en-IN" kern="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In special case of Investor representation, we take care of evaluation, diligence and tracking of project to service Investor’s interest</a:t>
            </a:r>
            <a:r>
              <a:rPr lang="en-IN" sz="1800" kern="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55650" marR="1771014" defTabSz="1239838">
              <a:lnSpc>
                <a:spcPct val="120000"/>
              </a:lnSpc>
            </a:pPr>
            <a:endParaRPr sz="2400" dirty="0">
              <a:latin typeface="Calibri"/>
              <a:cs typeface="Calibri"/>
            </a:endParaRPr>
          </a:p>
        </p:txBody>
      </p:sp>
      <p:grpSp>
        <p:nvGrpSpPr>
          <p:cNvPr id="10" name="object 10"/>
          <p:cNvGrpSpPr/>
          <p:nvPr/>
        </p:nvGrpSpPr>
        <p:grpSpPr>
          <a:xfrm>
            <a:off x="0" y="0"/>
            <a:ext cx="9144000" cy="1066800"/>
            <a:chOff x="0" y="0"/>
            <a:chExt cx="9144000" cy="1066800"/>
          </a:xfrm>
        </p:grpSpPr>
        <p:sp>
          <p:nvSpPr>
            <p:cNvPr id="11" name="object 11"/>
            <p:cNvSpPr/>
            <p:nvPr/>
          </p:nvSpPr>
          <p:spPr>
            <a:xfrm>
              <a:off x="76200" y="0"/>
              <a:ext cx="684530" cy="731520"/>
            </a:xfrm>
            <a:custGeom>
              <a:avLst/>
              <a:gdLst/>
              <a:ahLst/>
              <a:cxnLst/>
              <a:rect l="l" t="t" r="r" b="b"/>
              <a:pathLst>
                <a:path w="684530" h="731520">
                  <a:moveTo>
                    <a:pt x="230771" y="0"/>
                  </a:moveTo>
                  <a:lnTo>
                    <a:pt x="0" y="0"/>
                  </a:lnTo>
                  <a:lnTo>
                    <a:pt x="0" y="731520"/>
                  </a:lnTo>
                  <a:lnTo>
                    <a:pt x="684009" y="731520"/>
                  </a:lnTo>
                  <a:lnTo>
                    <a:pt x="230771" y="0"/>
                  </a:lnTo>
                  <a:close/>
                </a:path>
              </a:pathLst>
            </a:custGeom>
            <a:solidFill>
              <a:srgbClr val="F8B44A"/>
            </a:solidFill>
          </p:spPr>
          <p:txBody>
            <a:bodyPr wrap="square" lIns="0" tIns="0" rIns="0" bIns="0" rtlCol="0"/>
            <a:lstStyle/>
            <a:p>
              <a:endParaRPr/>
            </a:p>
          </p:txBody>
        </p:sp>
        <p:sp>
          <p:nvSpPr>
            <p:cNvPr id="12" name="object 12"/>
            <p:cNvSpPr/>
            <p:nvPr/>
          </p:nvSpPr>
          <p:spPr>
            <a:xfrm>
              <a:off x="0" y="0"/>
              <a:ext cx="9144000" cy="1066800"/>
            </a:xfrm>
            <a:custGeom>
              <a:avLst/>
              <a:gdLst/>
              <a:ahLst/>
              <a:cxnLst/>
              <a:rect l="l" t="t" r="r" b="b"/>
              <a:pathLst>
                <a:path w="9144000" h="1066800">
                  <a:moveTo>
                    <a:pt x="681228" y="731520"/>
                  </a:moveTo>
                  <a:lnTo>
                    <a:pt x="228828" y="0"/>
                  </a:lnTo>
                  <a:lnTo>
                    <a:pt x="0" y="0"/>
                  </a:lnTo>
                  <a:lnTo>
                    <a:pt x="0" y="731520"/>
                  </a:lnTo>
                  <a:lnTo>
                    <a:pt x="681228" y="731520"/>
                  </a:lnTo>
                  <a:close/>
                </a:path>
                <a:path w="9144000" h="1066800">
                  <a:moveTo>
                    <a:pt x="9144000" y="152400"/>
                  </a:moveTo>
                  <a:lnTo>
                    <a:pt x="533400" y="152400"/>
                  </a:lnTo>
                  <a:lnTo>
                    <a:pt x="1099693" y="1066800"/>
                  </a:lnTo>
                  <a:lnTo>
                    <a:pt x="9144000" y="1066800"/>
                  </a:lnTo>
                  <a:lnTo>
                    <a:pt x="9144000" y="152400"/>
                  </a:lnTo>
                  <a:close/>
                </a:path>
              </a:pathLst>
            </a:custGeom>
            <a:solidFill>
              <a:srgbClr val="363636"/>
            </a:solidFill>
          </p:spPr>
          <p:txBody>
            <a:bodyPr wrap="square" lIns="0" tIns="0" rIns="0" bIns="0" rtlCol="0"/>
            <a:lstStyle/>
            <a:p>
              <a:endParaRPr/>
            </a:p>
          </p:txBody>
        </p:sp>
        <p:sp>
          <p:nvSpPr>
            <p:cNvPr id="13" name="object 13"/>
            <p:cNvSpPr/>
            <p:nvPr/>
          </p:nvSpPr>
          <p:spPr>
            <a:xfrm>
              <a:off x="7239000" y="152400"/>
              <a:ext cx="1905000" cy="914400"/>
            </a:xfrm>
            <a:custGeom>
              <a:avLst/>
              <a:gdLst/>
              <a:ahLst/>
              <a:cxnLst/>
              <a:rect l="l" t="t" r="r" b="b"/>
              <a:pathLst>
                <a:path w="1905000" h="914400">
                  <a:moveTo>
                    <a:pt x="1905000" y="0"/>
                  </a:moveTo>
                  <a:lnTo>
                    <a:pt x="0" y="0"/>
                  </a:lnTo>
                  <a:lnTo>
                    <a:pt x="566293" y="914400"/>
                  </a:lnTo>
                  <a:lnTo>
                    <a:pt x="1905000" y="914400"/>
                  </a:lnTo>
                  <a:lnTo>
                    <a:pt x="1905000" y="0"/>
                  </a:lnTo>
                  <a:close/>
                </a:path>
              </a:pathLst>
            </a:custGeom>
            <a:solidFill>
              <a:srgbClr val="F0F0F0"/>
            </a:solidFill>
          </p:spPr>
          <p:txBody>
            <a:bodyPr wrap="square" lIns="0" tIns="0" rIns="0" bIns="0" rtlCol="0"/>
            <a:lstStyle/>
            <a:p>
              <a:endParaRPr/>
            </a:p>
          </p:txBody>
        </p:sp>
        <p:sp>
          <p:nvSpPr>
            <p:cNvPr id="14" name="object 14"/>
            <p:cNvSpPr/>
            <p:nvPr/>
          </p:nvSpPr>
          <p:spPr>
            <a:xfrm>
              <a:off x="7836407" y="252984"/>
              <a:ext cx="1165859" cy="713232"/>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6237732" y="147828"/>
              <a:ext cx="2906395" cy="866140"/>
            </a:xfrm>
            <a:custGeom>
              <a:avLst/>
              <a:gdLst/>
              <a:ahLst/>
              <a:cxnLst/>
              <a:rect l="l" t="t" r="r" b="b"/>
              <a:pathLst>
                <a:path w="2906395" h="866140">
                  <a:moveTo>
                    <a:pt x="0" y="0"/>
                  </a:moveTo>
                  <a:lnTo>
                    <a:pt x="580770" y="865632"/>
                  </a:lnTo>
                  <a:lnTo>
                    <a:pt x="2906267" y="812696"/>
                  </a:lnTo>
                  <a:lnTo>
                    <a:pt x="2906267" y="38005"/>
                  </a:lnTo>
                  <a:lnTo>
                    <a:pt x="0" y="0"/>
                  </a:lnTo>
                  <a:close/>
                </a:path>
              </a:pathLst>
            </a:custGeom>
            <a:solidFill>
              <a:srgbClr val="585858"/>
            </a:solidFill>
          </p:spPr>
          <p:txBody>
            <a:bodyPr wrap="square" lIns="0" tIns="0" rIns="0" bIns="0" rtlCol="0"/>
            <a:lstStyle/>
            <a:p>
              <a:endParaRPr/>
            </a:p>
          </p:txBody>
        </p:sp>
        <p:sp>
          <p:nvSpPr>
            <p:cNvPr id="16" name="object 16"/>
            <p:cNvSpPr/>
            <p:nvPr/>
          </p:nvSpPr>
          <p:spPr>
            <a:xfrm>
              <a:off x="8337042" y="186689"/>
              <a:ext cx="806957" cy="843533"/>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5558028" y="152400"/>
              <a:ext cx="2823972" cy="914400"/>
            </a:xfrm>
            <a:prstGeom prst="rect">
              <a:avLst/>
            </a:prstGeom>
            <a:blipFill>
              <a:blip r:embed="rId4" cstate="print"/>
              <a:stretch>
                <a:fillRect/>
              </a:stretch>
            </a:blipFill>
          </p:spPr>
          <p:txBody>
            <a:bodyPr wrap="square" lIns="0" tIns="0" rIns="0" bIns="0" rtlCol="0"/>
            <a:lstStyle/>
            <a:p>
              <a:endParaRPr/>
            </a:p>
          </p:txBody>
        </p:sp>
      </p:grpSp>
      <p:sp>
        <p:nvSpPr>
          <p:cNvPr id="18" name="object 18"/>
          <p:cNvSpPr txBox="1">
            <a:spLocks noGrp="1"/>
          </p:cNvSpPr>
          <p:nvPr>
            <p:ph type="title"/>
          </p:nvPr>
        </p:nvSpPr>
        <p:spPr>
          <a:xfrm>
            <a:off x="1676400" y="415007"/>
            <a:ext cx="3429000" cy="423193"/>
          </a:xfrm>
          <a:prstGeom prst="rect">
            <a:avLst/>
          </a:prstGeom>
        </p:spPr>
        <p:txBody>
          <a:bodyPr vert="horz" wrap="square" lIns="0" tIns="12700" rIns="0" bIns="0" rtlCol="0">
            <a:spAutoFit/>
          </a:bodyPr>
          <a:lstStyle/>
          <a:p>
            <a:pPr>
              <a:lnSpc>
                <a:spcPts val="3150"/>
              </a:lnSpc>
              <a:spcAft>
                <a:spcPts val="1125"/>
              </a:spcAft>
            </a:pPr>
            <a:r>
              <a:rPr lang="en-IN" sz="2800" b="1" spc="-15" dirty="0">
                <a:solidFill>
                  <a:srgbClr val="FFC000"/>
                </a:solidFill>
                <a:latin typeface="Calibri"/>
                <a:cs typeface="Calibri"/>
              </a:rPr>
              <a:t>Client's Representative</a:t>
            </a:r>
          </a:p>
        </p:txBody>
      </p:sp>
    </p:spTree>
    <p:extLst>
      <p:ext uri="{BB962C8B-B14F-4D97-AF65-F5344CB8AC3E}">
        <p14:creationId xmlns:p14="http://schemas.microsoft.com/office/powerpoint/2010/main" val="599789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33231" y="6425438"/>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6</a:t>
            </a:r>
            <a:endParaRPr sz="1200">
              <a:latin typeface="Calibri"/>
              <a:cs typeface="Calibri"/>
            </a:endParaRPr>
          </a:p>
        </p:txBody>
      </p:sp>
      <p:sp>
        <p:nvSpPr>
          <p:cNvPr id="9" name="object 9"/>
          <p:cNvSpPr txBox="1"/>
          <p:nvPr/>
        </p:nvSpPr>
        <p:spPr>
          <a:xfrm>
            <a:off x="785368" y="1360535"/>
            <a:ext cx="7596632" cy="4262064"/>
          </a:xfrm>
          <a:prstGeom prst="rect">
            <a:avLst/>
          </a:prstGeom>
        </p:spPr>
        <p:txBody>
          <a:bodyPr vert="horz" wrap="square" lIns="0" tIns="12700" rIns="0" bIns="0" rtlCol="0">
            <a:spAutoFit/>
          </a:bodyPr>
          <a:lstStyle/>
          <a:p>
            <a:pPr>
              <a:lnSpc>
                <a:spcPts val="1800"/>
              </a:lnSpc>
              <a:spcBef>
                <a:spcPts val="1875"/>
              </a:spcBef>
              <a:spcAft>
                <a:spcPts val="1125"/>
              </a:spcAft>
            </a:pPr>
            <a:endParaRPr lang="en-IN" sz="1800" kern="1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endParaRPr>
          </a:p>
          <a:p>
            <a:pPr>
              <a:lnSpc>
                <a:spcPts val="1800"/>
              </a:lnSpc>
              <a:spcBef>
                <a:spcPts val="1875"/>
              </a:spcBef>
              <a:spcAft>
                <a:spcPts val="1125"/>
              </a:spcAft>
            </a:pPr>
            <a:r>
              <a:rPr lang="en-IN" sz="1800" kern="1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Case of Self Redevelopment and, Corporates doing development, there are specific needs of functions to complete such projects. We undertake end to end responsibility to carry out such projects including -</a:t>
            </a:r>
          </a:p>
          <a:p>
            <a:pPr marL="342900" indent="-342900">
              <a:lnSpc>
                <a:spcPts val="1500"/>
              </a:lnSpc>
              <a:spcBef>
                <a:spcPts val="1875"/>
              </a:spcBef>
              <a:spcAft>
                <a:spcPts val="800"/>
              </a:spcAft>
              <a:buSzPts val="1000"/>
              <a:buFont typeface="Symbol" panose="05050102010706020507" pitchFamily="18" charset="2"/>
              <a:buChar char=""/>
              <a:tabLst>
                <a:tab pos="457200" algn="l"/>
              </a:tabLst>
            </a:pPr>
            <a:r>
              <a:rPr lang="en-IN" kern="100" dirty="0">
                <a:solidFill>
                  <a:srgbClr val="000000"/>
                </a:solidFill>
                <a:latin typeface="Helvetica" panose="020B0604020202020204" pitchFamily="34" charset="0"/>
                <a:ea typeface="Calibri" panose="020F0502020204030204" pitchFamily="34" charset="0"/>
                <a:cs typeface="Times New Roman" panose="02020603050405020304" pitchFamily="18" charset="0"/>
              </a:rPr>
              <a:t>Feasibility Analysis</a:t>
            </a:r>
          </a:p>
          <a:p>
            <a:pPr marL="342900" indent="-342900">
              <a:lnSpc>
                <a:spcPts val="1500"/>
              </a:lnSpc>
              <a:spcAft>
                <a:spcPts val="800"/>
              </a:spcAft>
              <a:buSzPts val="1000"/>
              <a:buFont typeface="Symbol" panose="05050102010706020507" pitchFamily="18" charset="2"/>
              <a:buChar char=""/>
              <a:tabLst>
                <a:tab pos="457200" algn="l"/>
              </a:tabLst>
            </a:pPr>
            <a:r>
              <a:rPr lang="en-IN" kern="100" dirty="0">
                <a:solidFill>
                  <a:srgbClr val="000000"/>
                </a:solidFill>
                <a:latin typeface="Helvetica" panose="020B0604020202020204" pitchFamily="34" charset="0"/>
                <a:ea typeface="Calibri" panose="020F0502020204030204" pitchFamily="34" charset="0"/>
                <a:cs typeface="Times New Roman" panose="02020603050405020304" pitchFamily="18" charset="0"/>
              </a:rPr>
              <a:t>Real Estate Advisory</a:t>
            </a:r>
          </a:p>
          <a:p>
            <a:pPr marL="342900" indent="-342900">
              <a:lnSpc>
                <a:spcPts val="1500"/>
              </a:lnSpc>
              <a:spcAft>
                <a:spcPts val="800"/>
              </a:spcAft>
              <a:buSzPts val="1000"/>
              <a:buFont typeface="Symbol" panose="05050102010706020507" pitchFamily="18" charset="2"/>
              <a:buChar char=""/>
              <a:tabLst>
                <a:tab pos="457200" algn="l"/>
              </a:tabLst>
            </a:pPr>
            <a:r>
              <a:rPr lang="en-IN" kern="100" dirty="0">
                <a:solidFill>
                  <a:srgbClr val="000000"/>
                </a:solidFill>
                <a:latin typeface="Helvetica" panose="020B0604020202020204" pitchFamily="34" charset="0"/>
                <a:ea typeface="Calibri" panose="020F0502020204030204" pitchFamily="34" charset="0"/>
                <a:cs typeface="Times New Roman" panose="02020603050405020304" pitchFamily="18" charset="0"/>
              </a:rPr>
              <a:t>Techno Commercial Due Diligence</a:t>
            </a:r>
          </a:p>
          <a:p>
            <a:pPr marL="342900" indent="-342900">
              <a:lnSpc>
                <a:spcPts val="1500"/>
              </a:lnSpc>
              <a:spcAft>
                <a:spcPts val="800"/>
              </a:spcAft>
              <a:buSzPts val="1000"/>
              <a:buFont typeface="Symbol" panose="05050102010706020507" pitchFamily="18" charset="2"/>
              <a:buChar char=""/>
              <a:tabLst>
                <a:tab pos="457200" algn="l"/>
              </a:tabLst>
            </a:pPr>
            <a:r>
              <a:rPr lang="en-IN" kern="100" dirty="0">
                <a:solidFill>
                  <a:srgbClr val="000000"/>
                </a:solidFill>
                <a:latin typeface="Helvetica" panose="020B0604020202020204" pitchFamily="34" charset="0"/>
                <a:ea typeface="Calibri" panose="020F0502020204030204" pitchFamily="34" charset="0"/>
                <a:cs typeface="Times New Roman" panose="02020603050405020304" pitchFamily="18" charset="0"/>
              </a:rPr>
              <a:t>Design Management</a:t>
            </a:r>
          </a:p>
          <a:p>
            <a:pPr marL="342900" indent="-342900">
              <a:lnSpc>
                <a:spcPts val="1500"/>
              </a:lnSpc>
              <a:spcAft>
                <a:spcPts val="800"/>
              </a:spcAft>
              <a:buSzPts val="1000"/>
              <a:buFont typeface="Symbol" panose="05050102010706020507" pitchFamily="18" charset="2"/>
              <a:buChar char=""/>
              <a:tabLst>
                <a:tab pos="457200" algn="l"/>
              </a:tabLst>
            </a:pPr>
            <a:r>
              <a:rPr lang="en-IN" kern="100" dirty="0">
                <a:solidFill>
                  <a:srgbClr val="000000"/>
                </a:solidFill>
                <a:latin typeface="Helvetica" panose="020B0604020202020204" pitchFamily="34" charset="0"/>
                <a:ea typeface="Calibri" panose="020F0502020204030204" pitchFamily="34" charset="0"/>
                <a:cs typeface="Times New Roman" panose="02020603050405020304" pitchFamily="18" charset="0"/>
              </a:rPr>
              <a:t>Permission Management</a:t>
            </a:r>
          </a:p>
          <a:p>
            <a:pPr marL="342900" indent="-342900">
              <a:lnSpc>
                <a:spcPts val="1500"/>
              </a:lnSpc>
              <a:spcAft>
                <a:spcPts val="800"/>
              </a:spcAft>
              <a:buSzPts val="1000"/>
              <a:buFont typeface="Symbol" panose="05050102010706020507" pitchFamily="18" charset="2"/>
              <a:buChar char=""/>
              <a:tabLst>
                <a:tab pos="457200" algn="l"/>
              </a:tabLst>
            </a:pPr>
            <a:r>
              <a:rPr lang="en-IN" kern="100" dirty="0">
                <a:solidFill>
                  <a:srgbClr val="000000"/>
                </a:solidFill>
                <a:latin typeface="Helvetica" panose="020B0604020202020204" pitchFamily="34" charset="0"/>
                <a:ea typeface="Calibri" panose="020F0502020204030204" pitchFamily="34" charset="0"/>
                <a:cs typeface="Times New Roman" panose="02020603050405020304" pitchFamily="18" charset="0"/>
              </a:rPr>
              <a:t>Funds Management</a:t>
            </a:r>
          </a:p>
          <a:p>
            <a:pPr marL="342900" indent="-342900">
              <a:lnSpc>
                <a:spcPts val="1500"/>
              </a:lnSpc>
              <a:spcAft>
                <a:spcPts val="800"/>
              </a:spcAft>
              <a:buSzPts val="1000"/>
              <a:buFont typeface="Symbol" panose="05050102010706020507" pitchFamily="18" charset="2"/>
              <a:buChar char=""/>
              <a:tabLst>
                <a:tab pos="457200" algn="l"/>
              </a:tabLst>
            </a:pPr>
            <a:r>
              <a:rPr lang="en-IN" kern="100" dirty="0">
                <a:solidFill>
                  <a:srgbClr val="000000"/>
                </a:solidFill>
                <a:latin typeface="Helvetica" panose="020B0604020202020204" pitchFamily="34" charset="0"/>
                <a:ea typeface="Calibri" panose="020F0502020204030204" pitchFamily="34" charset="0"/>
                <a:cs typeface="Times New Roman" panose="02020603050405020304" pitchFamily="18" charset="0"/>
              </a:rPr>
              <a:t>Construction Management</a:t>
            </a:r>
          </a:p>
          <a:p>
            <a:pPr marL="342900" indent="-342900">
              <a:lnSpc>
                <a:spcPts val="1500"/>
              </a:lnSpc>
              <a:spcAft>
                <a:spcPts val="800"/>
              </a:spcAft>
              <a:buSzPts val="1000"/>
              <a:buFont typeface="Symbol" panose="05050102010706020507" pitchFamily="18" charset="2"/>
              <a:buChar char=""/>
              <a:tabLst>
                <a:tab pos="457200" algn="l"/>
              </a:tabLst>
            </a:pPr>
            <a:r>
              <a:rPr lang="en-IN" kern="100" dirty="0">
                <a:solidFill>
                  <a:srgbClr val="000000"/>
                </a:solidFill>
                <a:latin typeface="Helvetica" panose="020B0604020202020204" pitchFamily="34" charset="0"/>
                <a:ea typeface="Calibri" panose="020F0502020204030204" pitchFamily="34" charset="0"/>
                <a:cs typeface="Times New Roman" panose="02020603050405020304" pitchFamily="18" charset="0"/>
              </a:rPr>
              <a:t>Marketing and Sales Management</a:t>
            </a:r>
          </a:p>
          <a:p>
            <a:pPr marL="342900" indent="-342900">
              <a:lnSpc>
                <a:spcPts val="1500"/>
              </a:lnSpc>
              <a:spcAft>
                <a:spcPts val="800"/>
              </a:spcAft>
              <a:buSzPts val="1000"/>
              <a:buFont typeface="Symbol" panose="05050102010706020507" pitchFamily="18" charset="2"/>
              <a:buChar char=""/>
              <a:tabLst>
                <a:tab pos="457200" algn="l"/>
              </a:tabLst>
            </a:pPr>
            <a:r>
              <a:rPr lang="en-IN" kern="100" dirty="0">
                <a:solidFill>
                  <a:srgbClr val="000000"/>
                </a:solidFill>
                <a:latin typeface="Helvetica" panose="020B0604020202020204" pitchFamily="34" charset="0"/>
                <a:ea typeface="Calibri" panose="020F0502020204030204" pitchFamily="34" charset="0"/>
                <a:cs typeface="Times New Roman" panose="02020603050405020304" pitchFamily="18" charset="0"/>
              </a:rPr>
              <a:t>Legal and Documentation</a:t>
            </a:r>
            <a:endParaRPr kern="100" dirty="0">
              <a:solidFill>
                <a:srgbClr val="000000"/>
              </a:solidFill>
              <a:latin typeface="Helvetica" panose="020B0604020202020204" pitchFamily="34" charset="0"/>
              <a:ea typeface="Calibri" panose="020F0502020204030204" pitchFamily="34" charset="0"/>
              <a:cs typeface="Times New Roman" panose="02020603050405020304" pitchFamily="18" charset="0"/>
            </a:endParaRPr>
          </a:p>
        </p:txBody>
      </p:sp>
      <p:grpSp>
        <p:nvGrpSpPr>
          <p:cNvPr id="10" name="object 10"/>
          <p:cNvGrpSpPr/>
          <p:nvPr/>
        </p:nvGrpSpPr>
        <p:grpSpPr>
          <a:xfrm>
            <a:off x="0" y="20491"/>
            <a:ext cx="9144000" cy="1066800"/>
            <a:chOff x="0" y="0"/>
            <a:chExt cx="9144000" cy="1066800"/>
          </a:xfrm>
        </p:grpSpPr>
        <p:sp>
          <p:nvSpPr>
            <p:cNvPr id="11" name="object 11"/>
            <p:cNvSpPr/>
            <p:nvPr/>
          </p:nvSpPr>
          <p:spPr>
            <a:xfrm>
              <a:off x="76200" y="0"/>
              <a:ext cx="684530" cy="731520"/>
            </a:xfrm>
            <a:custGeom>
              <a:avLst/>
              <a:gdLst/>
              <a:ahLst/>
              <a:cxnLst/>
              <a:rect l="l" t="t" r="r" b="b"/>
              <a:pathLst>
                <a:path w="684530" h="731520">
                  <a:moveTo>
                    <a:pt x="230771" y="0"/>
                  </a:moveTo>
                  <a:lnTo>
                    <a:pt x="0" y="0"/>
                  </a:lnTo>
                  <a:lnTo>
                    <a:pt x="0" y="731520"/>
                  </a:lnTo>
                  <a:lnTo>
                    <a:pt x="684009" y="731520"/>
                  </a:lnTo>
                  <a:lnTo>
                    <a:pt x="230771" y="0"/>
                  </a:lnTo>
                  <a:close/>
                </a:path>
              </a:pathLst>
            </a:custGeom>
            <a:solidFill>
              <a:srgbClr val="F8B44A"/>
            </a:solidFill>
          </p:spPr>
          <p:txBody>
            <a:bodyPr wrap="square" lIns="0" tIns="0" rIns="0" bIns="0" rtlCol="0"/>
            <a:lstStyle/>
            <a:p>
              <a:endParaRPr/>
            </a:p>
          </p:txBody>
        </p:sp>
        <p:sp>
          <p:nvSpPr>
            <p:cNvPr id="12" name="object 12"/>
            <p:cNvSpPr/>
            <p:nvPr/>
          </p:nvSpPr>
          <p:spPr>
            <a:xfrm>
              <a:off x="0" y="0"/>
              <a:ext cx="9144000" cy="1066800"/>
            </a:xfrm>
            <a:custGeom>
              <a:avLst/>
              <a:gdLst/>
              <a:ahLst/>
              <a:cxnLst/>
              <a:rect l="l" t="t" r="r" b="b"/>
              <a:pathLst>
                <a:path w="9144000" h="1066800">
                  <a:moveTo>
                    <a:pt x="681228" y="731520"/>
                  </a:moveTo>
                  <a:lnTo>
                    <a:pt x="228828" y="0"/>
                  </a:lnTo>
                  <a:lnTo>
                    <a:pt x="0" y="0"/>
                  </a:lnTo>
                  <a:lnTo>
                    <a:pt x="0" y="731520"/>
                  </a:lnTo>
                  <a:lnTo>
                    <a:pt x="681228" y="731520"/>
                  </a:lnTo>
                  <a:close/>
                </a:path>
                <a:path w="9144000" h="1066800">
                  <a:moveTo>
                    <a:pt x="9144000" y="152400"/>
                  </a:moveTo>
                  <a:lnTo>
                    <a:pt x="533400" y="152400"/>
                  </a:lnTo>
                  <a:lnTo>
                    <a:pt x="1099693" y="1066800"/>
                  </a:lnTo>
                  <a:lnTo>
                    <a:pt x="9144000" y="1066800"/>
                  </a:lnTo>
                  <a:lnTo>
                    <a:pt x="9144000" y="152400"/>
                  </a:lnTo>
                  <a:close/>
                </a:path>
              </a:pathLst>
            </a:custGeom>
            <a:solidFill>
              <a:srgbClr val="363636"/>
            </a:solidFill>
          </p:spPr>
          <p:txBody>
            <a:bodyPr wrap="square" lIns="0" tIns="0" rIns="0" bIns="0" rtlCol="0"/>
            <a:lstStyle/>
            <a:p>
              <a:endParaRPr/>
            </a:p>
          </p:txBody>
        </p:sp>
        <p:sp>
          <p:nvSpPr>
            <p:cNvPr id="13" name="object 13"/>
            <p:cNvSpPr/>
            <p:nvPr/>
          </p:nvSpPr>
          <p:spPr>
            <a:xfrm>
              <a:off x="7239000" y="152400"/>
              <a:ext cx="1905000" cy="914400"/>
            </a:xfrm>
            <a:custGeom>
              <a:avLst/>
              <a:gdLst/>
              <a:ahLst/>
              <a:cxnLst/>
              <a:rect l="l" t="t" r="r" b="b"/>
              <a:pathLst>
                <a:path w="1905000" h="914400">
                  <a:moveTo>
                    <a:pt x="1905000" y="0"/>
                  </a:moveTo>
                  <a:lnTo>
                    <a:pt x="0" y="0"/>
                  </a:lnTo>
                  <a:lnTo>
                    <a:pt x="566293" y="914400"/>
                  </a:lnTo>
                  <a:lnTo>
                    <a:pt x="1905000" y="914400"/>
                  </a:lnTo>
                  <a:lnTo>
                    <a:pt x="1905000" y="0"/>
                  </a:lnTo>
                  <a:close/>
                </a:path>
              </a:pathLst>
            </a:custGeom>
            <a:solidFill>
              <a:srgbClr val="F0F0F0"/>
            </a:solidFill>
          </p:spPr>
          <p:txBody>
            <a:bodyPr wrap="square" lIns="0" tIns="0" rIns="0" bIns="0" rtlCol="0"/>
            <a:lstStyle/>
            <a:p>
              <a:endParaRPr/>
            </a:p>
          </p:txBody>
        </p:sp>
        <p:sp>
          <p:nvSpPr>
            <p:cNvPr id="14" name="object 14"/>
            <p:cNvSpPr/>
            <p:nvPr/>
          </p:nvSpPr>
          <p:spPr>
            <a:xfrm>
              <a:off x="7836407" y="252984"/>
              <a:ext cx="1165859" cy="713232"/>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6237732" y="147828"/>
              <a:ext cx="2906395" cy="866140"/>
            </a:xfrm>
            <a:custGeom>
              <a:avLst/>
              <a:gdLst/>
              <a:ahLst/>
              <a:cxnLst/>
              <a:rect l="l" t="t" r="r" b="b"/>
              <a:pathLst>
                <a:path w="2906395" h="866140">
                  <a:moveTo>
                    <a:pt x="0" y="0"/>
                  </a:moveTo>
                  <a:lnTo>
                    <a:pt x="580770" y="865632"/>
                  </a:lnTo>
                  <a:lnTo>
                    <a:pt x="2906267" y="812696"/>
                  </a:lnTo>
                  <a:lnTo>
                    <a:pt x="2906267" y="38005"/>
                  </a:lnTo>
                  <a:lnTo>
                    <a:pt x="0" y="0"/>
                  </a:lnTo>
                  <a:close/>
                </a:path>
              </a:pathLst>
            </a:custGeom>
            <a:solidFill>
              <a:srgbClr val="585858"/>
            </a:solidFill>
          </p:spPr>
          <p:txBody>
            <a:bodyPr wrap="square" lIns="0" tIns="0" rIns="0" bIns="0" rtlCol="0"/>
            <a:lstStyle/>
            <a:p>
              <a:endParaRPr/>
            </a:p>
          </p:txBody>
        </p:sp>
        <p:sp>
          <p:nvSpPr>
            <p:cNvPr id="16" name="object 16"/>
            <p:cNvSpPr/>
            <p:nvPr/>
          </p:nvSpPr>
          <p:spPr>
            <a:xfrm>
              <a:off x="8337042" y="186689"/>
              <a:ext cx="806957" cy="843533"/>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5558028" y="152400"/>
              <a:ext cx="2823972" cy="914400"/>
            </a:xfrm>
            <a:prstGeom prst="rect">
              <a:avLst/>
            </a:prstGeom>
            <a:blipFill>
              <a:blip r:embed="rId4" cstate="print"/>
              <a:stretch>
                <a:fillRect/>
              </a:stretch>
            </a:blipFill>
          </p:spPr>
          <p:txBody>
            <a:bodyPr wrap="square" lIns="0" tIns="0" rIns="0" bIns="0" rtlCol="0"/>
            <a:lstStyle/>
            <a:p>
              <a:endParaRPr/>
            </a:p>
          </p:txBody>
        </p:sp>
      </p:grpSp>
      <p:sp>
        <p:nvSpPr>
          <p:cNvPr id="18" name="object 18"/>
          <p:cNvSpPr txBox="1">
            <a:spLocks noGrp="1"/>
          </p:cNvSpPr>
          <p:nvPr>
            <p:ph type="title"/>
          </p:nvPr>
        </p:nvSpPr>
        <p:spPr>
          <a:xfrm>
            <a:off x="1261365" y="415007"/>
            <a:ext cx="4072635" cy="423193"/>
          </a:xfrm>
          <a:prstGeom prst="rect">
            <a:avLst/>
          </a:prstGeom>
        </p:spPr>
        <p:txBody>
          <a:bodyPr vert="horz" wrap="square" lIns="0" tIns="12700" rIns="0" bIns="0" rtlCol="0">
            <a:spAutoFit/>
          </a:bodyPr>
          <a:lstStyle/>
          <a:p>
            <a:pPr>
              <a:lnSpc>
                <a:spcPts val="3150"/>
              </a:lnSpc>
              <a:spcAft>
                <a:spcPts val="1125"/>
              </a:spcAft>
            </a:pPr>
            <a:r>
              <a:rPr lang="en-IN" sz="2800" b="1" spc="-15" dirty="0">
                <a:solidFill>
                  <a:srgbClr val="FFC000"/>
                </a:solidFill>
                <a:latin typeface="Calibri"/>
                <a:cs typeface="Calibri"/>
              </a:rPr>
              <a:t>Development Management</a:t>
            </a:r>
          </a:p>
        </p:txBody>
      </p:sp>
    </p:spTree>
    <p:extLst>
      <p:ext uri="{BB962C8B-B14F-4D97-AF65-F5344CB8AC3E}">
        <p14:creationId xmlns:p14="http://schemas.microsoft.com/office/powerpoint/2010/main" val="3178003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TotalTime>
  <Words>1029</Words>
  <Application>Microsoft Office PowerPoint</Application>
  <PresentationFormat>On-screen Show (4:3)</PresentationFormat>
  <Paragraphs>233</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Helvetica</vt:lpstr>
      <vt:lpstr>Open Sans</vt:lpstr>
      <vt:lpstr>Segoe UI</vt:lpstr>
      <vt:lpstr>Symbol</vt:lpstr>
      <vt:lpstr>Times New Roman</vt:lpstr>
      <vt:lpstr>Office Theme</vt:lpstr>
      <vt:lpstr>PowerPoint Presentation</vt:lpstr>
      <vt:lpstr>EXECUTIVE SUMMARY</vt:lpstr>
      <vt:lpstr>Principal Consultant – C&amp;MD</vt:lpstr>
      <vt:lpstr>Team &amp; holistic Approach</vt:lpstr>
      <vt:lpstr>Cillages Innovative Methodologies</vt:lpstr>
      <vt:lpstr>Cillages &amp; Services</vt:lpstr>
      <vt:lpstr>What We Do</vt:lpstr>
      <vt:lpstr>Client's Representative</vt:lpstr>
      <vt:lpstr>Development Management</vt:lpstr>
      <vt:lpstr>PowerPoint Presentation</vt:lpstr>
      <vt:lpstr>PowerPoint Presentation</vt:lpstr>
      <vt:lpstr>SOME KEY PROJECTS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IBEF Presentation</dc:title>
  <dc:creator>IBEF</dc:creator>
  <cp:lastModifiedBy>Trans India</cp:lastModifiedBy>
  <cp:revision>3</cp:revision>
  <dcterms:created xsi:type="dcterms:W3CDTF">2024-02-17T07:36:58Z</dcterms:created>
  <dcterms:modified xsi:type="dcterms:W3CDTF">2024-05-09T09:26:47Z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2023-12-05T00:00:00Z</vt:filetime>
  </property>
  <property fmtid="{D5CDD505-2E9C-101B-9397-08002B2CF9AE}" pid="3" name="Creator">
    <vt:lpwstr>Microsoft® PowerPoint® LTSC</vt:lpwstr>
  </property>
  <property fmtid="{D5CDD505-2E9C-101B-9397-08002B2CF9AE}" pid="4" name="LastSaved">
    <vt:filetime>2024-02-17T00:00:00Z</vt:filetime>
  </property>
</Properties>
</file>